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  <p:sldMasterId id="2147483779" r:id="rId2"/>
    <p:sldMasterId id="2147483877" r:id="rId3"/>
  </p:sldMasterIdLst>
  <p:notesMasterIdLst>
    <p:notesMasterId r:id="rId15"/>
  </p:notesMasterIdLst>
  <p:handoutMasterIdLst>
    <p:handoutMasterId r:id="rId16"/>
  </p:handoutMasterIdLst>
  <p:sldIdLst>
    <p:sldId id="296" r:id="rId4"/>
    <p:sldId id="13506830" r:id="rId5"/>
    <p:sldId id="13506865" r:id="rId6"/>
    <p:sldId id="13506873" r:id="rId7"/>
    <p:sldId id="13506863" r:id="rId8"/>
    <p:sldId id="13506874" r:id="rId9"/>
    <p:sldId id="13506875" r:id="rId10"/>
    <p:sldId id="13506877" r:id="rId11"/>
    <p:sldId id="13506876" r:id="rId12"/>
    <p:sldId id="13506878" r:id="rId13"/>
    <p:sldId id="443" r:id="rId1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  <p:cmAuthor id="2" name="Haiyan Shen 沈海燕" initials="HS沈" lastIdx="2" clrIdx="1">
    <p:extLst>
      <p:ext uri="{19B8F6BF-5375-455C-9EA6-DF929625EA0E}">
        <p15:presenceInfo xmlns:p15="http://schemas.microsoft.com/office/powerpoint/2012/main" userId="S-1-5-21-1614895754-583907252-1801674531-2202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900"/>
    <a:srgbClr val="EBD1CF"/>
    <a:srgbClr val="C4BD97"/>
    <a:srgbClr val="0000FF"/>
    <a:srgbClr val="9900CC"/>
    <a:srgbClr val="CBD0D9"/>
    <a:srgbClr val="1EA3FF"/>
    <a:srgbClr val="9BBB59"/>
    <a:srgbClr val="4F81BD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9" autoAdjust="0"/>
    <p:restoredTop sz="96424" autoAdjust="0"/>
  </p:normalViewPr>
  <p:slideViewPr>
    <p:cSldViewPr snapToGrid="0" showGuides="1">
      <p:cViewPr varScale="1">
        <p:scale>
          <a:sx n="158" d="100"/>
          <a:sy n="158" d="100"/>
        </p:scale>
        <p:origin x="614" y="1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233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6940"/>
    </p:cViewPr>
  </p:sorterViewPr>
  <p:notesViewPr>
    <p:cSldViewPr snapToGrid="0">
      <p:cViewPr varScale="1">
        <p:scale>
          <a:sx n="70" d="100"/>
          <a:sy n="70" d="100"/>
        </p:scale>
        <p:origin x="27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D9AF10-8F45-4DAC-9A42-64DB4FDA28BE}" type="doc">
      <dgm:prSet loTypeId="urn:microsoft.com/office/officeart/2005/8/layout/vList2" loCatId="list" qsTypeId="urn:microsoft.com/office/officeart/2005/8/quickstyle/3d5" qsCatId="3D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8827DA33-75B0-426E-AA8A-34A85F4E24BF}">
      <dgm:prSet custT="1"/>
      <dgm:spPr/>
      <dgm:t>
        <a:bodyPr/>
        <a:lstStyle/>
        <a:p>
          <a:r>
            <a:rPr lang="zh-CN" sz="1600" b="1" dirty="0"/>
            <a:t>每个</a:t>
          </a:r>
          <a:r>
            <a:rPr lang="en-US" sz="1600" b="1" dirty="0" err="1"/>
            <a:t>Sagent</a:t>
          </a:r>
          <a:r>
            <a:rPr lang="zh-CN" sz="1600" b="1" dirty="0"/>
            <a:t>长一个样，脸盲</a:t>
          </a:r>
          <a:r>
            <a:rPr lang="zh-CN" altLang="en-US" sz="1600" b="1" dirty="0"/>
            <a:t>了</a:t>
          </a:r>
          <a:endParaRPr lang="zh-CN" sz="1600" b="1" dirty="0"/>
        </a:p>
      </dgm:t>
    </dgm:pt>
    <dgm:pt modelId="{344B068A-4333-4E49-9BCF-200F75187EE6}" type="parTrans" cxnId="{2AFCC04A-1F4E-4E10-B646-3AE18C0B9D3F}">
      <dgm:prSet/>
      <dgm:spPr/>
      <dgm:t>
        <a:bodyPr/>
        <a:lstStyle/>
        <a:p>
          <a:endParaRPr lang="zh-CN" altLang="en-US"/>
        </a:p>
      </dgm:t>
    </dgm:pt>
    <dgm:pt modelId="{DD9A5AE3-065B-41A0-AD99-B95086F09F10}" type="sibTrans" cxnId="{2AFCC04A-1F4E-4E10-B646-3AE18C0B9D3F}">
      <dgm:prSet/>
      <dgm:spPr/>
      <dgm:t>
        <a:bodyPr/>
        <a:lstStyle/>
        <a:p>
          <a:endParaRPr lang="zh-CN" altLang="en-US"/>
        </a:p>
      </dgm:t>
    </dgm:pt>
    <dgm:pt modelId="{EDDDAC85-2AD9-49CA-AC01-22C85F43CAB9}">
      <dgm:prSet custT="1"/>
      <dgm:spPr/>
      <dgm:t>
        <a:bodyPr/>
        <a:lstStyle/>
        <a:p>
          <a:r>
            <a:rPr lang="zh-CN" altLang="en-US" sz="1600" b="1" dirty="0"/>
            <a:t>对话“你来我往”，枯燥乏味</a:t>
          </a:r>
        </a:p>
      </dgm:t>
    </dgm:pt>
    <dgm:pt modelId="{EBB6155A-0C67-4DF6-862A-1FF8B6AE3763}" type="parTrans" cxnId="{EF51C3CC-9E7E-451D-A6EF-0000F931C9B2}">
      <dgm:prSet/>
      <dgm:spPr/>
      <dgm:t>
        <a:bodyPr/>
        <a:lstStyle/>
        <a:p>
          <a:endParaRPr lang="zh-CN" altLang="en-US"/>
        </a:p>
      </dgm:t>
    </dgm:pt>
    <dgm:pt modelId="{A6D1A70A-3883-4280-B086-2A7C7FC15D96}" type="sibTrans" cxnId="{EF51C3CC-9E7E-451D-A6EF-0000F931C9B2}">
      <dgm:prSet/>
      <dgm:spPr/>
      <dgm:t>
        <a:bodyPr/>
        <a:lstStyle/>
        <a:p>
          <a:endParaRPr lang="zh-CN" altLang="en-US"/>
        </a:p>
      </dgm:t>
    </dgm:pt>
    <dgm:pt modelId="{6F2FF344-6A3C-4A27-8BD6-9AD058303312}">
      <dgm:prSet custT="1"/>
      <dgm:spPr/>
      <dgm:t>
        <a:bodyPr/>
        <a:lstStyle/>
        <a:p>
          <a:r>
            <a: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Mukta ExtraLight" panose="020B0000000000000000" pitchFamily="34" charset="77"/>
            </a:rPr>
            <a:t>User</a:t>
          </a:r>
          <a:r>
            <a: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Mukta ExtraLight" panose="020B0000000000000000" pitchFamily="34" charset="77"/>
            </a:rPr>
            <a:t>反馈 </a:t>
          </a:r>
          <a:r>
            <a: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Mukta ExtraLight" panose="020B0000000000000000" pitchFamily="34" charset="77"/>
            </a:rPr>
            <a:t>form</a:t>
          </a:r>
          <a:r>
            <a: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Mukta ExtraLight" panose="020B0000000000000000" pitchFamily="34" charset="77"/>
            </a:rPr>
            <a:t>智能制造展：</a:t>
          </a:r>
          <a:endParaRPr lang="zh-CN" sz="1600" dirty="0"/>
        </a:p>
      </dgm:t>
    </dgm:pt>
    <dgm:pt modelId="{5BA80E6D-24A2-44F4-82DA-1EC6F71DA4FA}" type="parTrans" cxnId="{AF4B97E8-0457-405C-B86D-1E9412B2D272}">
      <dgm:prSet/>
      <dgm:spPr/>
      <dgm:t>
        <a:bodyPr/>
        <a:lstStyle/>
        <a:p>
          <a:endParaRPr lang="zh-CN" altLang="en-US"/>
        </a:p>
      </dgm:t>
    </dgm:pt>
    <dgm:pt modelId="{286AF5E0-8C0F-4E29-8D1C-D2F0AA3FD0F4}" type="sibTrans" cxnId="{AF4B97E8-0457-405C-B86D-1E9412B2D272}">
      <dgm:prSet/>
      <dgm:spPr/>
      <dgm:t>
        <a:bodyPr/>
        <a:lstStyle/>
        <a:p>
          <a:endParaRPr lang="zh-CN" altLang="en-US"/>
        </a:p>
      </dgm:t>
    </dgm:pt>
    <dgm:pt modelId="{C0368878-E561-40E8-ABFE-2FBA4940959A}" type="pres">
      <dgm:prSet presAssocID="{40D9AF10-8F45-4DAC-9A42-64DB4FDA28BE}" presName="linear" presStyleCnt="0">
        <dgm:presLayoutVars>
          <dgm:animLvl val="lvl"/>
          <dgm:resizeHandles val="exact"/>
        </dgm:presLayoutVars>
      </dgm:prSet>
      <dgm:spPr/>
    </dgm:pt>
    <dgm:pt modelId="{D781E6D4-A7CC-4C5D-9B8D-BB155F0AA3D6}" type="pres">
      <dgm:prSet presAssocID="{6F2FF344-6A3C-4A27-8BD6-9AD058303312}" presName="parentText" presStyleLbl="node1" presStyleIdx="0" presStyleCnt="3" custLinFactY="-38734" custLinFactNeighborX="-1250" custLinFactNeighborY="-100000">
        <dgm:presLayoutVars>
          <dgm:chMax val="0"/>
          <dgm:bulletEnabled val="1"/>
        </dgm:presLayoutVars>
      </dgm:prSet>
      <dgm:spPr/>
    </dgm:pt>
    <dgm:pt modelId="{051D5C32-7F4A-4948-879A-1D5B1E14455D}" type="pres">
      <dgm:prSet presAssocID="{286AF5E0-8C0F-4E29-8D1C-D2F0AA3FD0F4}" presName="spacer" presStyleCnt="0"/>
      <dgm:spPr/>
    </dgm:pt>
    <dgm:pt modelId="{0A57E592-C6E0-45F0-9B2F-44558A016866}" type="pres">
      <dgm:prSet presAssocID="{8827DA33-75B0-426E-AA8A-34A85F4E24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4891C8-43BC-43B1-969C-72ED722F7EF5}" type="pres">
      <dgm:prSet presAssocID="{DD9A5AE3-065B-41A0-AD99-B95086F09F10}" presName="spacer" presStyleCnt="0"/>
      <dgm:spPr/>
    </dgm:pt>
    <dgm:pt modelId="{415D25C4-33D4-4EBF-83C4-8191CCB3A9FD}" type="pres">
      <dgm:prSet presAssocID="{EDDDAC85-2AD9-49CA-AC01-22C85F43CA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F03229-5B7E-4514-B8FC-BB8D3774496C}" type="presOf" srcId="{8827DA33-75B0-426E-AA8A-34A85F4E24BF}" destId="{0A57E592-C6E0-45F0-9B2F-44558A016866}" srcOrd="0" destOrd="0" presId="urn:microsoft.com/office/officeart/2005/8/layout/vList2"/>
    <dgm:cxn modelId="{2AFCC04A-1F4E-4E10-B646-3AE18C0B9D3F}" srcId="{40D9AF10-8F45-4DAC-9A42-64DB4FDA28BE}" destId="{8827DA33-75B0-426E-AA8A-34A85F4E24BF}" srcOrd="1" destOrd="0" parTransId="{344B068A-4333-4E49-9BCF-200F75187EE6}" sibTransId="{DD9A5AE3-065B-41A0-AD99-B95086F09F10}"/>
    <dgm:cxn modelId="{647AB7C5-CC80-47A1-A8E2-9A00A18D1430}" type="presOf" srcId="{6F2FF344-6A3C-4A27-8BD6-9AD058303312}" destId="{D781E6D4-A7CC-4C5D-9B8D-BB155F0AA3D6}" srcOrd="0" destOrd="0" presId="urn:microsoft.com/office/officeart/2005/8/layout/vList2"/>
    <dgm:cxn modelId="{EF51C3CC-9E7E-451D-A6EF-0000F931C9B2}" srcId="{40D9AF10-8F45-4DAC-9A42-64DB4FDA28BE}" destId="{EDDDAC85-2AD9-49CA-AC01-22C85F43CAB9}" srcOrd="2" destOrd="0" parTransId="{EBB6155A-0C67-4DF6-862A-1FF8B6AE3763}" sibTransId="{A6D1A70A-3883-4280-B086-2A7C7FC15D96}"/>
    <dgm:cxn modelId="{942BD7E7-215E-4ADF-A315-9B0DD278F0BD}" type="presOf" srcId="{40D9AF10-8F45-4DAC-9A42-64DB4FDA28BE}" destId="{C0368878-E561-40E8-ABFE-2FBA4940959A}" srcOrd="0" destOrd="0" presId="urn:microsoft.com/office/officeart/2005/8/layout/vList2"/>
    <dgm:cxn modelId="{AF4B97E8-0457-405C-B86D-1E9412B2D272}" srcId="{40D9AF10-8F45-4DAC-9A42-64DB4FDA28BE}" destId="{6F2FF344-6A3C-4A27-8BD6-9AD058303312}" srcOrd="0" destOrd="0" parTransId="{5BA80E6D-24A2-44F4-82DA-1EC6F71DA4FA}" sibTransId="{286AF5E0-8C0F-4E29-8D1C-D2F0AA3FD0F4}"/>
    <dgm:cxn modelId="{BFAF30F0-3AB5-489E-9D26-3DB6C958E0CF}" type="presOf" srcId="{EDDDAC85-2AD9-49CA-AC01-22C85F43CAB9}" destId="{415D25C4-33D4-4EBF-83C4-8191CCB3A9FD}" srcOrd="0" destOrd="0" presId="urn:microsoft.com/office/officeart/2005/8/layout/vList2"/>
    <dgm:cxn modelId="{0CF5D196-5C81-4159-8BF1-66EC45009773}" type="presParOf" srcId="{C0368878-E561-40E8-ABFE-2FBA4940959A}" destId="{D781E6D4-A7CC-4C5D-9B8D-BB155F0AA3D6}" srcOrd="0" destOrd="0" presId="urn:microsoft.com/office/officeart/2005/8/layout/vList2"/>
    <dgm:cxn modelId="{B5937AD9-692A-4468-B4E8-5817A26B9360}" type="presParOf" srcId="{C0368878-E561-40E8-ABFE-2FBA4940959A}" destId="{051D5C32-7F4A-4948-879A-1D5B1E14455D}" srcOrd="1" destOrd="0" presId="urn:microsoft.com/office/officeart/2005/8/layout/vList2"/>
    <dgm:cxn modelId="{6166608F-5E2C-41E5-B34A-54F05033DAC1}" type="presParOf" srcId="{C0368878-E561-40E8-ABFE-2FBA4940959A}" destId="{0A57E592-C6E0-45F0-9B2F-44558A016866}" srcOrd="2" destOrd="0" presId="urn:microsoft.com/office/officeart/2005/8/layout/vList2"/>
    <dgm:cxn modelId="{3CC2B5C5-6B99-4546-AE16-1BB7A0B61539}" type="presParOf" srcId="{C0368878-E561-40E8-ABFE-2FBA4940959A}" destId="{B44891C8-43BC-43B1-969C-72ED722F7EF5}" srcOrd="3" destOrd="0" presId="urn:microsoft.com/office/officeart/2005/8/layout/vList2"/>
    <dgm:cxn modelId="{4284798C-3026-42E1-A81A-18EE853E432F}" type="presParOf" srcId="{C0368878-E561-40E8-ABFE-2FBA4940959A}" destId="{415D25C4-33D4-4EBF-83C4-8191CCB3A9F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1E6D4-A7CC-4C5D-9B8D-BB155F0AA3D6}">
      <dsp:nvSpPr>
        <dsp:cNvPr id="0" name=""/>
        <dsp:cNvSpPr/>
      </dsp:nvSpPr>
      <dsp:spPr>
        <a:xfrm>
          <a:off x="0" y="0"/>
          <a:ext cx="3477234" cy="30221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Mukta ExtraLight" panose="020B0000000000000000" pitchFamily="34" charset="77"/>
            </a:rPr>
            <a:t>User</a:t>
          </a:r>
          <a:r>
            <a:rPr lang="zh-CN" altLang="en-US" sz="16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Mukta ExtraLight" panose="020B0000000000000000" pitchFamily="34" charset="77"/>
            </a:rPr>
            <a:t>反馈 </a:t>
          </a:r>
          <a:r>
            <a:rPr lang="en-US" altLang="zh-CN" sz="16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Mukta ExtraLight" panose="020B0000000000000000" pitchFamily="34" charset="77"/>
            </a:rPr>
            <a:t>form</a:t>
          </a:r>
          <a:r>
            <a:rPr lang="zh-CN" altLang="en-US" sz="16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Mukta ExtraLight" panose="020B0000000000000000" pitchFamily="34" charset="77"/>
            </a:rPr>
            <a:t>智能制造展：</a:t>
          </a:r>
          <a:endParaRPr lang="zh-CN" sz="1600" kern="1200" dirty="0"/>
        </a:p>
      </dsp:txBody>
      <dsp:txXfrm>
        <a:off x="14753" y="14753"/>
        <a:ext cx="3447728" cy="272705"/>
      </dsp:txXfrm>
    </dsp:sp>
    <dsp:sp modelId="{0A57E592-C6E0-45F0-9B2F-44558A016866}">
      <dsp:nvSpPr>
        <dsp:cNvPr id="0" name=""/>
        <dsp:cNvSpPr/>
      </dsp:nvSpPr>
      <dsp:spPr>
        <a:xfrm>
          <a:off x="0" y="310559"/>
          <a:ext cx="3477234" cy="302211"/>
        </a:xfrm>
        <a:prstGeom prst="roundRect">
          <a:avLst/>
        </a:prstGeom>
        <a:solidFill>
          <a:schemeClr val="accent1">
            <a:shade val="50000"/>
            <a:hueOff val="551267"/>
            <a:satOff val="-55401"/>
            <a:lumOff val="3687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kern="1200" dirty="0"/>
            <a:t>每个</a:t>
          </a:r>
          <a:r>
            <a:rPr lang="en-US" sz="1600" b="1" kern="1200" dirty="0" err="1"/>
            <a:t>Sagent</a:t>
          </a:r>
          <a:r>
            <a:rPr lang="zh-CN" sz="1600" b="1" kern="1200" dirty="0"/>
            <a:t>长一个样，脸盲</a:t>
          </a:r>
          <a:r>
            <a:rPr lang="zh-CN" altLang="en-US" sz="1600" b="1" kern="1200" dirty="0"/>
            <a:t>了</a:t>
          </a:r>
          <a:endParaRPr lang="zh-CN" sz="1600" b="1" kern="1200" dirty="0"/>
        </a:p>
      </dsp:txBody>
      <dsp:txXfrm>
        <a:off x="14753" y="325312"/>
        <a:ext cx="3447728" cy="272705"/>
      </dsp:txXfrm>
    </dsp:sp>
    <dsp:sp modelId="{415D25C4-33D4-4EBF-83C4-8191CCB3A9FD}">
      <dsp:nvSpPr>
        <dsp:cNvPr id="0" name=""/>
        <dsp:cNvSpPr/>
      </dsp:nvSpPr>
      <dsp:spPr>
        <a:xfrm>
          <a:off x="0" y="620856"/>
          <a:ext cx="3477234" cy="302211"/>
        </a:xfrm>
        <a:prstGeom prst="roundRect">
          <a:avLst/>
        </a:prstGeom>
        <a:solidFill>
          <a:schemeClr val="accent1">
            <a:shade val="50000"/>
            <a:hueOff val="551267"/>
            <a:satOff val="-55401"/>
            <a:lumOff val="3687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对话“你来我往”，枯燥乏味</a:t>
          </a:r>
        </a:p>
      </dsp:txBody>
      <dsp:txXfrm>
        <a:off x="14753" y="635609"/>
        <a:ext cx="3447728" cy="272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7B270-C74B-471D-B383-1C29E946AC0C}" type="datetimeFigureOut">
              <a:rPr lang="zh-TW" altLang="en-US" smtClean="0"/>
              <a:t>2026/1/3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8B450-74C5-4B74-AE7C-9595094673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024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20998-D27E-49AD-A846-29433AB49256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9B736-9D47-4B7E-9D53-4FA46E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96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95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思考过程</a:t>
            </a:r>
            <a:r>
              <a:rPr lang="en-US" altLang="zh-CN" dirty="0"/>
              <a:t>/</a:t>
            </a:r>
            <a:r>
              <a:rPr lang="zh-CN" altLang="en-US" dirty="0"/>
              <a:t>执行步骤无展示➡发现思考执行错误无法立刻干预→切换不同</a:t>
            </a:r>
            <a:r>
              <a:rPr lang="en-US" altLang="zh-CN" dirty="0"/>
              <a:t>Agent</a:t>
            </a:r>
            <a:r>
              <a:rPr lang="zh-CN" altLang="en-US" dirty="0"/>
              <a:t>，需要重新构建框架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2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32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5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1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13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82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1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YYYY/MM/DD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7274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YYYY/MM/DD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08106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YYYY/MM/DD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16450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72" y="956502"/>
            <a:ext cx="7117908" cy="1545536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dirty="0" err="1"/>
              <a:t>Powerpoint</a:t>
            </a:r>
            <a:r>
              <a:rPr lang="en-US" altLang="zh-TW" dirty="0"/>
              <a:t> Presentation</a:t>
            </a:r>
            <a:br>
              <a:rPr lang="en-US" altLang="zh-TW" dirty="0"/>
            </a:br>
            <a:r>
              <a:rPr lang="en-US" altLang="zh-TW" dirty="0"/>
              <a:t>Title Goes Here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B2842F-AB04-453E-B849-7FA26470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711" y="4643572"/>
            <a:ext cx="2713548" cy="313440"/>
          </a:xfrm>
        </p:spPr>
        <p:txBody>
          <a:bodyPr anchor="b"/>
          <a:lstStyle>
            <a:lvl1pPr>
              <a:defRPr sz="1200">
                <a:solidFill>
                  <a:srgbClr val="005087"/>
                </a:solidFill>
              </a:defRPr>
            </a:lvl1pPr>
          </a:lstStyle>
          <a:p>
            <a:r>
              <a:rPr lang="en-US" dirty="0"/>
              <a:t>YYYY/MM/DD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F651AF1A-06EC-4C3B-8B93-08038043E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348" y="4006765"/>
            <a:ext cx="2713911" cy="636807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005087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Name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Title / Department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l="86062" t="84666"/>
          <a:stretch/>
        </p:blipFill>
        <p:spPr>
          <a:xfrm>
            <a:off x="7869555" y="4354830"/>
            <a:ext cx="1274446" cy="7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91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genda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3911" y="331531"/>
            <a:ext cx="5390549" cy="1073757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F405D2A6-487D-47BF-A577-784535711A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23912" y="1405288"/>
            <a:ext cx="5390548" cy="27315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altLang="zh-TW" dirty="0"/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5087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dirty="0"/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5087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8369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3911" y="331531"/>
            <a:ext cx="5390549" cy="1073757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F405D2A6-487D-47BF-A577-784535711A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23912" y="1405288"/>
            <a:ext cx="5390548" cy="27315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altLang="zh-TW" dirty="0"/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5087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dirty="0"/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5087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560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DD45B-D11F-4BEE-8C43-E841A2A77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472" y="940324"/>
            <a:ext cx="6035868" cy="1689755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Breaks </a:t>
            </a:r>
            <a:r>
              <a:rPr lang="en-US" dirty="0"/>
              <a:t>Page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574" y="4558943"/>
            <a:ext cx="835162" cy="2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70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eak Pag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DD45B-D11F-4BEE-8C43-E841A2A77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472" y="940324"/>
            <a:ext cx="6035868" cy="1689755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dirty="0"/>
              <a:t>Break Page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35103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DD45B-D11F-4BEE-8C43-E841A2A77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472" y="940324"/>
            <a:ext cx="6035868" cy="1689755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dirty="0"/>
              <a:t>Break Page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599604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DD45B-D11F-4BEE-8C43-E841A2A77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472" y="940324"/>
            <a:ext cx="6035868" cy="1689755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dirty="0"/>
              <a:t>Break Page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1050837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 with Tt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716136D-A099-46A3-A097-F57CDBAEF9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21" y="-586026"/>
            <a:ext cx="2299235" cy="22992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8148" y="331531"/>
            <a:ext cx="8482972" cy="106413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altLang="zh-TW" dirty="0"/>
              <a:t>Page Title Goes Here</a:t>
            </a:r>
            <a:br>
              <a:rPr lang="en-US" altLang="zh-TW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3" y="4692853"/>
            <a:ext cx="655383" cy="280878"/>
          </a:xfrm>
          <a:prstGeom prst="rect">
            <a:avLst/>
          </a:prstGeom>
        </p:spPr>
      </p:pic>
      <p:sp>
        <p:nvSpPr>
          <p:cNvPr id="7" name="文字方塊 13">
            <a:extLst>
              <a:ext uri="{FF2B5EF4-FFF2-40B4-BE49-F238E27FC236}">
                <a16:creationId xmlns:a16="http://schemas.microsoft.com/office/drawing/2014/main" id="{100C045E-458C-43C8-A14C-FB9C878D4F9B}"/>
              </a:ext>
            </a:extLst>
          </p:cNvPr>
          <p:cNvSpPr txBox="1"/>
          <p:nvPr userDrawn="1"/>
        </p:nvSpPr>
        <p:spPr>
          <a:xfrm>
            <a:off x="478149" y="4933093"/>
            <a:ext cx="115337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25" b="0" i="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  </a:t>
            </a:r>
            <a:r>
              <a:rPr lang="en-US" sz="525" b="0" i="0" kern="120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AUO Corporation Proprietary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20230" y="4961069"/>
            <a:ext cx="6251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TW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©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38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YYYY/MM/DD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51042"/>
      </p:ext>
    </p:extLst>
  </p:cSld>
  <p:clrMapOvr>
    <a:masterClrMapping/>
  </p:clrMapOvr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72" y="644577"/>
            <a:ext cx="7117908" cy="1857461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dirty="0"/>
              <a:t>PowerPoint Presentation</a:t>
            </a:r>
            <a:br>
              <a:rPr lang="en-US" altLang="zh-TW" dirty="0"/>
            </a:br>
            <a:r>
              <a:rPr lang="en-US" altLang="zh-TW" dirty="0"/>
              <a:t>Title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B2842F-AB04-453E-B849-7FA26470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711" y="4643572"/>
            <a:ext cx="2713548" cy="313440"/>
          </a:xfrm>
        </p:spPr>
        <p:txBody>
          <a:bodyPr anchor="b"/>
          <a:lstStyle>
            <a:lvl1pPr>
              <a:defRPr sz="1200">
                <a:solidFill>
                  <a:srgbClr val="005087"/>
                </a:solidFill>
              </a:defRPr>
            </a:lvl1pPr>
          </a:lstStyle>
          <a:p>
            <a:r>
              <a:rPr lang="en-US" dirty="0"/>
              <a:t>YYYY/MM/DD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F651AF1A-06EC-4C3B-8B93-08038043E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348" y="4006765"/>
            <a:ext cx="2713911" cy="636807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005087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Name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Title / Department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l="86062" t="84666"/>
          <a:stretch/>
        </p:blipFill>
        <p:spPr>
          <a:xfrm>
            <a:off x="7869555" y="4354830"/>
            <a:ext cx="1274446" cy="7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40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3911" y="331531"/>
            <a:ext cx="5390549" cy="1073757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F405D2A6-487D-47BF-A577-784535711A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23912" y="1405288"/>
            <a:ext cx="5390548" cy="27315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altLang="zh-TW" dirty="0"/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5087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dirty="0"/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5087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6437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eak Pag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DD45B-D11F-4BEE-8C43-E841A2A77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472" y="940324"/>
            <a:ext cx="6035868" cy="1689755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dirty="0"/>
              <a:t>Break Page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409887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6B6DBE-9812-4B02-815E-036A649150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21" y="-586026"/>
            <a:ext cx="2299235" cy="2299235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3" y="4692853"/>
            <a:ext cx="655383" cy="28087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8148" y="331531"/>
            <a:ext cx="8482972" cy="106413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altLang="zh-TW" dirty="0"/>
              <a:t>Page Title Goes Here</a:t>
            </a:r>
            <a:endParaRPr lang="en-US" dirty="0"/>
          </a:p>
        </p:txBody>
      </p:sp>
      <p:sp>
        <p:nvSpPr>
          <p:cNvPr id="8" name="文字方塊 13">
            <a:extLst>
              <a:ext uri="{FF2B5EF4-FFF2-40B4-BE49-F238E27FC236}">
                <a16:creationId xmlns:a16="http://schemas.microsoft.com/office/drawing/2014/main" id="{100C045E-458C-43C8-A14C-FB9C878D4F9B}"/>
              </a:ext>
            </a:extLst>
          </p:cNvPr>
          <p:cNvSpPr txBox="1"/>
          <p:nvPr userDrawn="1"/>
        </p:nvSpPr>
        <p:spPr>
          <a:xfrm>
            <a:off x="478149" y="4933093"/>
            <a:ext cx="115337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solidFill>
                  <a:srgbClr val="FFFFFF">
                    <a:lumMod val="50000"/>
                  </a:srgbClr>
                </a:solidFill>
              </a:rPr>
              <a:t>  </a:t>
            </a:r>
            <a:r>
              <a:rPr lang="en-US" sz="525" dirty="0">
                <a:solidFill>
                  <a:srgbClr val="000000">
                    <a:lumMod val="75000"/>
                    <a:lumOff val="25000"/>
                    <a:alpha val="65000"/>
                  </a:srgbClr>
                </a:solidFill>
              </a:rPr>
              <a:t>AUO Corporation Proprietary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520230" y="4961069"/>
            <a:ext cx="6251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TW" sz="900" dirty="0">
                <a:solidFill>
                  <a:srgbClr val="FFFFFF">
                    <a:lumMod val="50000"/>
                  </a:srgbClr>
                </a:solidFill>
              </a:rPr>
              <a:t>©</a:t>
            </a:r>
            <a:endParaRPr lang="zh-TW" altLang="en-US" sz="14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4319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A8AFF-F688-43D7-8F8E-CD8E79082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725105"/>
            <a:ext cx="7886700" cy="1696751"/>
          </a:xfrm>
        </p:spPr>
        <p:txBody>
          <a:bodyPr anchor="ctr">
            <a:normAutofit/>
          </a:bodyPr>
          <a:lstStyle>
            <a:lvl1pPr algn="ctr"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/>
              <a:t>Tap Into The Possibilities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50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>
            <a:spLocks noChangeArrowheads="1"/>
          </p:cNvSpPr>
          <p:nvPr userDrawn="1"/>
        </p:nvSpPr>
        <p:spPr bwMode="auto">
          <a:xfrm>
            <a:off x="395288" y="4983263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1999" tIns="45719" rIns="71999" bIns="45719" anchor="b"/>
          <a:lstStyle/>
          <a:p>
            <a:pPr>
              <a:lnSpc>
                <a:spcPct val="80000"/>
              </a:lnSpc>
              <a:defRPr/>
            </a:pPr>
            <a:r>
              <a:rPr lang="en-US" altLang="zh-TW" sz="500" dirty="0">
                <a:solidFill>
                  <a:srgbClr val="D9D9D9"/>
                </a:solidFill>
                <a:ea typeface="Noto Sans CJK SC Medium" pitchFamily="34" charset="-128"/>
                <a:cs typeface="Times New Roman" pitchFamily="18" charset="0"/>
                <a:sym typeface="Symbol" pitchFamily="18" charset="2"/>
              </a:rPr>
              <a:t></a:t>
            </a:r>
            <a:r>
              <a:rPr lang="en-US" altLang="zh-TW" sz="500" dirty="0">
                <a:solidFill>
                  <a:srgbClr val="D9D9D9"/>
                </a:solidFill>
                <a:ea typeface="Noto Sans CJK SC Medium" pitchFamily="34" charset="-128"/>
              </a:rPr>
              <a:t>2019 AU </a:t>
            </a:r>
            <a:r>
              <a:rPr lang="en-US" altLang="zh-TW" sz="500" dirty="0" err="1">
                <a:solidFill>
                  <a:srgbClr val="D9D9D9"/>
                </a:solidFill>
                <a:ea typeface="Noto Sans CJK SC Medium" pitchFamily="34" charset="-128"/>
              </a:rPr>
              <a:t>Optronics</a:t>
            </a:r>
            <a:r>
              <a:rPr lang="en-US" altLang="zh-TW" sz="500" dirty="0">
                <a:solidFill>
                  <a:srgbClr val="D9D9D9"/>
                </a:solidFill>
                <a:ea typeface="Noto Sans CJK SC Medium" pitchFamily="34" charset="-128"/>
              </a:rPr>
              <a:t> Corporation</a:t>
            </a:r>
            <a:endParaRPr lang="zh-TW" altLang="en-US" sz="500" dirty="0">
              <a:solidFill>
                <a:srgbClr val="D9D9D9"/>
              </a:solidFill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0" name="手繪多邊形 9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 sz="1800" dirty="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869674"/>
            <a:ext cx="7110790" cy="2367262"/>
          </a:xfrm>
        </p:spPr>
        <p:txBody>
          <a:bodyPr>
            <a:normAutofit/>
          </a:bodyPr>
          <a:lstStyle>
            <a:lvl1pPr marL="342892" marR="0" indent="-342892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Noto Sans CJK SC Bold" pitchFamily="34" charset="-128"/>
                <a:ea typeface="Noto Sans CJK SC Bold" pitchFamily="34" charset="-128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Divider Title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分隔页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</a:endParaRPr>
          </a:p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Noto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 Sans CJK SC Bold</a:t>
            </a:r>
            <a:endParaRPr lang="zh-TW" altLang="en-US" dirty="0"/>
          </a:p>
        </p:txBody>
      </p:sp>
      <p:sp>
        <p:nvSpPr>
          <p:cNvPr id="12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80021" y="4817422"/>
            <a:ext cx="8802470" cy="326078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100">
                <a:solidFill>
                  <a:srgbClr val="0083A2"/>
                </a:solidFill>
                <a:latin typeface="Gill Sans MT" pitchFamily="34" charset="0"/>
                <a:ea typeface="Noto Sans CJK SC Medium" pitchFamily="34" charset="-128"/>
              </a:defRPr>
            </a:lvl1pPr>
          </a:lstStyle>
          <a:p>
            <a:fld id="{AA5B013B-7480-43EE-B457-EA78BB4C6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852805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6752" y="519113"/>
            <a:ext cx="7705725" cy="85725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383513"/>
            <a:ext cx="8496300" cy="297061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909865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72" y="644577"/>
            <a:ext cx="7117908" cy="1857461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dirty="0"/>
              <a:t>PowerPoint Presentation</a:t>
            </a:r>
            <a:br>
              <a:rPr lang="en-US" altLang="zh-TW" dirty="0"/>
            </a:br>
            <a:r>
              <a:rPr lang="en-US" altLang="zh-TW" dirty="0"/>
              <a:t>Title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B2842F-AB04-453E-B849-7FA26470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711" y="4643572"/>
            <a:ext cx="2713548" cy="313440"/>
          </a:xfrm>
        </p:spPr>
        <p:txBody>
          <a:bodyPr anchor="b"/>
          <a:lstStyle>
            <a:lvl1pPr>
              <a:defRPr sz="1200">
                <a:solidFill>
                  <a:srgbClr val="005087"/>
                </a:solidFill>
              </a:defRPr>
            </a:lvl1pPr>
          </a:lstStyle>
          <a:p>
            <a:r>
              <a:rPr lang="en-US" dirty="0"/>
              <a:t>YYYY/MM/DD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F651AF1A-06EC-4C3B-8B93-08038043E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348" y="4006765"/>
            <a:ext cx="2713911" cy="636807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005087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Name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Title / Department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l="86062" t="84666"/>
          <a:stretch/>
        </p:blipFill>
        <p:spPr>
          <a:xfrm>
            <a:off x="7869555" y="4354830"/>
            <a:ext cx="1274446" cy="7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6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3911" y="331531"/>
            <a:ext cx="5390549" cy="1073757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F405D2A6-487D-47BF-A577-784535711A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23912" y="1405288"/>
            <a:ext cx="5390548" cy="27315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altLang="zh-TW" dirty="0"/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5087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dirty="0"/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5087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/>
              <a:t>Lorem</a:t>
            </a:r>
            <a:r>
              <a:rPr lang="zh-TW" altLang="en-US" dirty="0"/>
              <a:t> </a:t>
            </a:r>
            <a:r>
              <a:rPr lang="en-US" altLang="zh-TW" dirty="0"/>
              <a:t>ipsum dolor sit </a:t>
            </a:r>
            <a:r>
              <a:rPr lang="en-US" altLang="zh-TW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0581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eak Pag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DD45B-D11F-4BEE-8C43-E841A2A77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472" y="940324"/>
            <a:ext cx="6035868" cy="1689755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dirty="0"/>
              <a:t>Break Page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142710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YYYY/MM/DD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81608"/>
      </p:ext>
    </p:extLst>
  </p:cSld>
  <p:clrMapOvr>
    <a:masterClrMapping/>
  </p:clrMapOvr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6B6DBE-9812-4B02-815E-036A649150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21" y="-586026"/>
            <a:ext cx="2299235" cy="2299235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3" y="4692853"/>
            <a:ext cx="655383" cy="28087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8148" y="331531"/>
            <a:ext cx="8482972" cy="106413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altLang="zh-TW" dirty="0"/>
              <a:t>Page Title Goes Here</a:t>
            </a:r>
            <a:endParaRPr lang="en-US" dirty="0"/>
          </a:p>
        </p:txBody>
      </p:sp>
      <p:sp>
        <p:nvSpPr>
          <p:cNvPr id="8" name="文字方塊 13">
            <a:extLst>
              <a:ext uri="{FF2B5EF4-FFF2-40B4-BE49-F238E27FC236}">
                <a16:creationId xmlns:a16="http://schemas.microsoft.com/office/drawing/2014/main" id="{100C045E-458C-43C8-A14C-FB9C878D4F9B}"/>
              </a:ext>
            </a:extLst>
          </p:cNvPr>
          <p:cNvSpPr txBox="1"/>
          <p:nvPr userDrawn="1"/>
        </p:nvSpPr>
        <p:spPr>
          <a:xfrm>
            <a:off x="478149" y="4933093"/>
            <a:ext cx="115337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>
                <a:solidFill>
                  <a:srgbClr val="FFFFFF">
                    <a:lumMod val="50000"/>
                  </a:srgbClr>
                </a:solidFill>
              </a:rPr>
              <a:t>  </a:t>
            </a:r>
            <a:r>
              <a:rPr lang="en-US" sz="525" dirty="0">
                <a:solidFill>
                  <a:srgbClr val="000000">
                    <a:lumMod val="75000"/>
                    <a:lumOff val="25000"/>
                    <a:alpha val="65000"/>
                  </a:srgbClr>
                </a:solidFill>
              </a:rPr>
              <a:t>AUO Corporation Proprietary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520230" y="4961069"/>
            <a:ext cx="6251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TW" sz="900" dirty="0">
                <a:solidFill>
                  <a:srgbClr val="FFFFFF">
                    <a:lumMod val="50000"/>
                  </a:srgbClr>
                </a:solidFill>
              </a:rPr>
              <a:t>©</a:t>
            </a:r>
            <a:endParaRPr lang="zh-TW" altLang="en-US" sz="14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1500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A8AFF-F688-43D7-8F8E-CD8E79082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725105"/>
            <a:ext cx="7886700" cy="1696751"/>
          </a:xfrm>
        </p:spPr>
        <p:txBody>
          <a:bodyPr anchor="ctr">
            <a:normAutofit/>
          </a:bodyPr>
          <a:lstStyle>
            <a:lvl1pPr algn="ctr"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/>
              <a:t>Tap Into The Possibilities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866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>
            <a:spLocks noChangeArrowheads="1"/>
          </p:cNvSpPr>
          <p:nvPr userDrawn="1"/>
        </p:nvSpPr>
        <p:spPr bwMode="auto">
          <a:xfrm>
            <a:off x="395288" y="4983263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1999" tIns="45719" rIns="71999" bIns="45719" anchor="b"/>
          <a:lstStyle/>
          <a:p>
            <a:pPr>
              <a:lnSpc>
                <a:spcPct val="80000"/>
              </a:lnSpc>
              <a:defRPr/>
            </a:pPr>
            <a:r>
              <a:rPr lang="en-US" altLang="zh-TW" sz="500" dirty="0">
                <a:solidFill>
                  <a:srgbClr val="D9D9D9"/>
                </a:solidFill>
                <a:ea typeface="Noto Sans CJK SC Medium" pitchFamily="34" charset="-128"/>
                <a:cs typeface="Times New Roman" pitchFamily="18" charset="0"/>
                <a:sym typeface="Symbol" pitchFamily="18" charset="2"/>
              </a:rPr>
              <a:t></a:t>
            </a:r>
            <a:r>
              <a:rPr lang="en-US" altLang="zh-TW" sz="500" dirty="0">
                <a:solidFill>
                  <a:srgbClr val="D9D9D9"/>
                </a:solidFill>
                <a:ea typeface="Noto Sans CJK SC Medium" pitchFamily="34" charset="-128"/>
              </a:rPr>
              <a:t>2019 AU </a:t>
            </a:r>
            <a:r>
              <a:rPr lang="en-US" altLang="zh-TW" sz="500" dirty="0" err="1">
                <a:solidFill>
                  <a:srgbClr val="D9D9D9"/>
                </a:solidFill>
                <a:ea typeface="Noto Sans CJK SC Medium" pitchFamily="34" charset="-128"/>
              </a:rPr>
              <a:t>Optronics</a:t>
            </a:r>
            <a:r>
              <a:rPr lang="en-US" altLang="zh-TW" sz="500" dirty="0">
                <a:solidFill>
                  <a:srgbClr val="D9D9D9"/>
                </a:solidFill>
                <a:ea typeface="Noto Sans CJK SC Medium" pitchFamily="34" charset="-128"/>
              </a:rPr>
              <a:t> Corporation</a:t>
            </a:r>
            <a:endParaRPr lang="zh-TW" altLang="en-US" sz="500" dirty="0">
              <a:solidFill>
                <a:srgbClr val="D9D9D9"/>
              </a:solidFill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0" name="手繪多邊形 9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 sz="1800" dirty="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869674"/>
            <a:ext cx="7110790" cy="2367262"/>
          </a:xfrm>
        </p:spPr>
        <p:txBody>
          <a:bodyPr>
            <a:normAutofit/>
          </a:bodyPr>
          <a:lstStyle>
            <a:lvl1pPr marL="342892" marR="0" indent="-342892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Noto Sans CJK SC Bold" pitchFamily="34" charset="-128"/>
                <a:ea typeface="Noto Sans CJK SC Bold" pitchFamily="34" charset="-128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Divider Title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分隔页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Gill Sans MT" pitchFamily="34" charset="0"/>
            </a:endParaRPr>
          </a:p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Noto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</a:rPr>
              <a:t> Sans CJK SC Bold</a:t>
            </a:r>
            <a:endParaRPr lang="zh-TW" altLang="en-US" dirty="0"/>
          </a:p>
        </p:txBody>
      </p:sp>
      <p:sp>
        <p:nvSpPr>
          <p:cNvPr id="12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80021" y="4817422"/>
            <a:ext cx="8802470" cy="326078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100">
                <a:solidFill>
                  <a:srgbClr val="0083A2"/>
                </a:solidFill>
                <a:latin typeface="Gill Sans MT" pitchFamily="34" charset="0"/>
                <a:ea typeface="Noto Sans CJK SC Medium" pitchFamily="34" charset="-128"/>
              </a:defRPr>
            </a:lvl1pPr>
          </a:lstStyle>
          <a:p>
            <a:fld id="{AA5B013B-7480-43EE-B457-EA78BB4C6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702973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CBC0D09F-B7F4-4867-8B08-F2C7931DC306}" type="datetimeFigureOut">
              <a:rPr lang="zh-CN" altLang="en-US"/>
              <a:pPr>
                <a:defRPr/>
              </a:pPr>
              <a:t>2026/1/3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822410CA-80D5-4C85-8EA5-EEB05DA18A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395001"/>
      </p:ext>
    </p:extLst>
  </p:cSld>
  <p:clrMapOvr>
    <a:masterClrMapping/>
  </p:clrMapOvr>
  <p:transition spd="slow" advClick="0" advTm="3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>
            <a:spLocks noChangeArrowheads="1"/>
          </p:cNvSpPr>
          <p:nvPr userDrawn="1"/>
        </p:nvSpPr>
        <p:spPr bwMode="auto">
          <a:xfrm>
            <a:off x="602940" y="4983193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lang="en-US" altLang="zh-TW" sz="500" dirty="0">
                <a:solidFill>
                  <a:prstClr val="white">
                    <a:lumMod val="50000"/>
                  </a:prstClr>
                </a:solidFill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lang="en-US" altLang="zh-TW" sz="500" dirty="0" err="1">
                <a:solidFill>
                  <a:prstClr val="white">
                    <a:lumMod val="50000"/>
                  </a:prstClr>
                </a:solidFill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lang="en-US" altLang="zh-TW" sz="500" dirty="0">
                <a:solidFill>
                  <a:prstClr val="white">
                    <a:lumMod val="50000"/>
                  </a:prstClr>
                </a:solidFill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lang="zh-TW" altLang="en-US" sz="500" dirty="0">
              <a:solidFill>
                <a:prstClr val="white">
                  <a:lumMod val="50000"/>
                </a:prstClr>
              </a:solidFill>
              <a:ea typeface="微軟正黑體" pitchFamily="34" charset="-120"/>
            </a:endParaRPr>
          </a:p>
        </p:txBody>
      </p:sp>
      <p:sp>
        <p:nvSpPr>
          <p:cNvPr id="7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4" y="1536635"/>
            <a:ext cx="8334926" cy="3330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Noto Sans CJK SC Regular" pitchFamily="34" charset="-128"/>
              </a:defRPr>
            </a:lvl1pPr>
            <a:lvl2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Noto Sans CJK SC Regular" pitchFamily="34" charset="-128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Noto Sans CJK SC Regular" pitchFamily="34" charset="-128"/>
              </a:defRPr>
            </a:lvl3pPr>
          </a:lstStyle>
          <a:p>
            <a:pPr lvl="0"/>
            <a:r>
              <a:rPr lang="zh-CN" altLang="en-US" dirty="0"/>
              <a:t>内文 </a:t>
            </a:r>
          </a:p>
          <a:p>
            <a:pPr lvl="0"/>
            <a:r>
              <a:rPr lang="en-US" altLang="zh-CN" dirty="0"/>
              <a:t>Gill Sans MT</a:t>
            </a:r>
          </a:p>
          <a:p>
            <a:pPr lvl="0"/>
            <a:r>
              <a:rPr lang="en-US" altLang="zh-CN" dirty="0" err="1"/>
              <a:t>Noto</a:t>
            </a:r>
            <a:r>
              <a:rPr lang="en-US" altLang="zh-CN" dirty="0"/>
              <a:t> Sans CJK SC</a:t>
            </a:r>
            <a:endParaRPr lang="zh-TW" altLang="en-US" dirty="0"/>
          </a:p>
        </p:txBody>
      </p:sp>
      <p:sp>
        <p:nvSpPr>
          <p:cNvPr id="8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1"/>
            <a:ext cx="7419510" cy="1170130"/>
          </a:xfrm>
        </p:spPr>
        <p:txBody>
          <a:bodyPr/>
          <a:lstStyle>
            <a:lvl1pPr>
              <a:defRPr b="1" i="0" baseline="0">
                <a:ea typeface="Noto Sans CJK SC Bold" pitchFamily="34" charset="-128"/>
              </a:defRPr>
            </a:lvl1pPr>
          </a:lstStyle>
          <a:p>
            <a:r>
              <a:rPr lang="en-US" altLang="zh-TW" dirty="0">
                <a:latin typeface="Gill Sans MT" pitchFamily="34" charset="0"/>
              </a:rPr>
              <a:t>Content</a:t>
            </a:r>
            <a:r>
              <a:rPr lang="zh-TW" altLang="en-US" dirty="0">
                <a:latin typeface="Gill Sans MT" pitchFamily="34" charset="0"/>
              </a:rPr>
              <a:t> 标题</a:t>
            </a:r>
            <a:br>
              <a:rPr lang="en-US" altLang="zh-TW" dirty="0">
                <a:latin typeface="Gill Sans MT" pitchFamily="34" charset="0"/>
              </a:rPr>
            </a:br>
            <a:r>
              <a:rPr lang="en-US" altLang="zh-TW" dirty="0">
                <a:latin typeface="Gill Sans MT" pitchFamily="34" charset="0"/>
              </a:rPr>
              <a:t>Gill Sans MT or </a:t>
            </a:r>
            <a:r>
              <a:rPr lang="en-US" altLang="zh-TW" dirty="0" err="1">
                <a:latin typeface="Gill Sans MT" pitchFamily="34" charset="0"/>
              </a:rPr>
              <a:t>Noto</a:t>
            </a:r>
            <a:r>
              <a:rPr lang="en-US" altLang="zh-TW" dirty="0">
                <a:latin typeface="Gill Sans MT" pitchFamily="34" charset="0"/>
              </a:rPr>
              <a:t> Sans CJK SC Bold</a:t>
            </a:r>
            <a:r>
              <a:rPr lang="zh-TW" altLang="en-US" dirty="0">
                <a:latin typeface="Gill Sans MT" pitchFamily="34" charset="0"/>
              </a:rPr>
              <a:t> </a:t>
            </a:r>
            <a:endParaRPr lang="zh-TW" altLang="en-US" dirty="0"/>
          </a:p>
        </p:txBody>
      </p:sp>
      <p:sp>
        <p:nvSpPr>
          <p:cNvPr id="9" name="頁尾版面配置區 13"/>
          <p:cNvSpPr>
            <a:spLocks noGrp="1"/>
          </p:cNvSpPr>
          <p:nvPr>
            <p:ph type="ftr" sz="quarter" idx="25"/>
          </p:nvPr>
        </p:nvSpPr>
        <p:spPr>
          <a:xfrm>
            <a:off x="54721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8009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2026/1/3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861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 with Tt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0" r="23612"/>
          <a:stretch>
            <a:fillRect/>
          </a:stretch>
        </p:blipFill>
        <p:spPr>
          <a:xfrm>
            <a:off x="7461250" y="-71755"/>
            <a:ext cx="1756410" cy="17849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478148" y="331531"/>
            <a:ext cx="8482972" cy="106413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altLang="zh-TW" dirty="0"/>
              <a:t>Page Title Goes Here</a:t>
            </a:r>
            <a:br>
              <a:rPr lang="en-US" altLang="zh-TW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3" y="4692853"/>
            <a:ext cx="655383" cy="280878"/>
          </a:xfrm>
          <a:prstGeom prst="rect">
            <a:avLst/>
          </a:prstGeom>
        </p:spPr>
      </p:pic>
      <p:sp>
        <p:nvSpPr>
          <p:cNvPr id="7" name="文字方塊 13"/>
          <p:cNvSpPr txBox="1"/>
          <p:nvPr userDrawn="1"/>
        </p:nvSpPr>
        <p:spPr>
          <a:xfrm>
            <a:off x="478149" y="4933093"/>
            <a:ext cx="115337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25" b="0" i="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  </a:t>
            </a:r>
            <a:r>
              <a:rPr lang="en-US" sz="525" b="0" i="0" kern="120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AUO Corporation Proprietary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20230" y="4961069"/>
            <a:ext cx="6251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TW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©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8904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Page with Tt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96B6DBE-9812-4B02-815E-036A64915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1421" y="-55084"/>
            <a:ext cx="1759697" cy="1768293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8148" y="331531"/>
            <a:ext cx="8482972" cy="106413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altLang="zh-TW" dirty="0"/>
              <a:t>Page Title </a:t>
            </a:r>
            <a:br>
              <a:rPr lang="en-US" altLang="zh-TW" dirty="0"/>
            </a:br>
            <a:r>
              <a:rPr lang="en-US" altLang="zh-TW" dirty="0"/>
              <a:t>Mabry Pro-Medium + </a:t>
            </a:r>
            <a:r>
              <a:rPr lang="en-US" altLang="zh-TW" dirty="0" err="1"/>
              <a:t>Noto</a:t>
            </a:r>
            <a:r>
              <a:rPr lang="en-US" altLang="zh-TW" dirty="0"/>
              <a:t> Sans TC Medium </a:t>
            </a:r>
            <a:endParaRPr lang="en-US" dirty="0"/>
          </a:p>
        </p:txBody>
      </p:sp>
      <p:sp>
        <p:nvSpPr>
          <p:cNvPr id="9" name="文字方塊 13">
            <a:extLst>
              <a:ext uri="{FF2B5EF4-FFF2-40B4-BE49-F238E27FC236}">
                <a16:creationId xmlns:a16="http://schemas.microsoft.com/office/drawing/2014/main" id="{100C045E-458C-43C8-A14C-FB9C878D4F9B}"/>
              </a:ext>
            </a:extLst>
          </p:cNvPr>
          <p:cNvSpPr txBox="1"/>
          <p:nvPr userDrawn="1"/>
        </p:nvSpPr>
        <p:spPr>
          <a:xfrm>
            <a:off x="478149" y="4933093"/>
            <a:ext cx="115337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25" b="0" i="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  </a:t>
            </a:r>
            <a:r>
              <a:rPr lang="en-US" sz="525" b="0" i="0" kern="1200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AUO Corporation Proprietary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20230" y="4961069"/>
            <a:ext cx="6251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TW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©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068" y="489339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auto">
          <a:xfrm>
            <a:off x="8361592" y="4753677"/>
            <a:ext cx="507600" cy="179416"/>
          </a:xfrm>
          <a:custGeom>
            <a:avLst/>
            <a:gdLst>
              <a:gd name="T0" fmla="*/ 3206 w 4102"/>
              <a:gd name="T1" fmla="*/ 14 h 1450"/>
              <a:gd name="T2" fmla="*/ 2954 w 4102"/>
              <a:gd name="T3" fmla="*/ 108 h 1450"/>
              <a:gd name="T4" fmla="*/ 2812 w 4102"/>
              <a:gd name="T5" fmla="*/ 228 h 1450"/>
              <a:gd name="T6" fmla="*/ 2736 w 4102"/>
              <a:gd name="T7" fmla="*/ 344 h 1450"/>
              <a:gd name="T8" fmla="*/ 2676 w 4102"/>
              <a:gd name="T9" fmla="*/ 452 h 1450"/>
              <a:gd name="T10" fmla="*/ 2200 w 4102"/>
              <a:gd name="T11" fmla="*/ 816 h 1450"/>
              <a:gd name="T12" fmla="*/ 2178 w 4102"/>
              <a:gd name="T13" fmla="*/ 946 h 1450"/>
              <a:gd name="T14" fmla="*/ 2118 w 4102"/>
              <a:gd name="T15" fmla="*/ 1022 h 1450"/>
              <a:gd name="T16" fmla="*/ 2012 w 4102"/>
              <a:gd name="T17" fmla="*/ 1046 h 1450"/>
              <a:gd name="T18" fmla="*/ 1920 w 4102"/>
              <a:gd name="T19" fmla="*/ 1030 h 1450"/>
              <a:gd name="T20" fmla="*/ 1854 w 4102"/>
              <a:gd name="T21" fmla="*/ 962 h 1450"/>
              <a:gd name="T22" fmla="*/ 1826 w 4102"/>
              <a:gd name="T23" fmla="*/ 846 h 1450"/>
              <a:gd name="T24" fmla="*/ 1354 w 4102"/>
              <a:gd name="T25" fmla="*/ 734 h 1450"/>
              <a:gd name="T26" fmla="*/ 568 w 4102"/>
              <a:gd name="T27" fmla="*/ 52 h 1450"/>
              <a:gd name="T28" fmla="*/ 804 w 4102"/>
              <a:gd name="T29" fmla="*/ 600 h 1450"/>
              <a:gd name="T30" fmla="*/ 1516 w 4102"/>
              <a:gd name="T31" fmla="*/ 1202 h 1450"/>
              <a:gd name="T32" fmla="*/ 1608 w 4102"/>
              <a:gd name="T33" fmla="*/ 1262 h 1450"/>
              <a:gd name="T34" fmla="*/ 1752 w 4102"/>
              <a:gd name="T35" fmla="*/ 1310 h 1450"/>
              <a:gd name="T36" fmla="*/ 2014 w 4102"/>
              <a:gd name="T37" fmla="*/ 1332 h 1450"/>
              <a:gd name="T38" fmla="*/ 2328 w 4102"/>
              <a:gd name="T39" fmla="*/ 1296 h 1450"/>
              <a:gd name="T40" fmla="*/ 2486 w 4102"/>
              <a:gd name="T41" fmla="*/ 1224 h 1450"/>
              <a:gd name="T42" fmla="*/ 2568 w 4102"/>
              <a:gd name="T43" fmla="*/ 1144 h 1450"/>
              <a:gd name="T44" fmla="*/ 2626 w 4102"/>
              <a:gd name="T45" fmla="*/ 1040 h 1450"/>
              <a:gd name="T46" fmla="*/ 2674 w 4102"/>
              <a:gd name="T47" fmla="*/ 912 h 1450"/>
              <a:gd name="T48" fmla="*/ 2726 w 4102"/>
              <a:gd name="T49" fmla="*/ 1062 h 1450"/>
              <a:gd name="T50" fmla="*/ 2806 w 4102"/>
              <a:gd name="T51" fmla="*/ 1186 h 1450"/>
              <a:gd name="T52" fmla="*/ 2908 w 4102"/>
              <a:gd name="T53" fmla="*/ 1282 h 1450"/>
              <a:gd name="T54" fmla="*/ 3030 w 4102"/>
              <a:gd name="T55" fmla="*/ 1354 h 1450"/>
              <a:gd name="T56" fmla="*/ 3314 w 4102"/>
              <a:gd name="T57" fmla="*/ 1420 h 1450"/>
              <a:gd name="T58" fmla="*/ 3484 w 4102"/>
              <a:gd name="T59" fmla="*/ 1416 h 1450"/>
              <a:gd name="T60" fmla="*/ 3654 w 4102"/>
              <a:gd name="T61" fmla="*/ 1382 h 1450"/>
              <a:gd name="T62" fmla="*/ 3806 w 4102"/>
              <a:gd name="T63" fmla="*/ 1312 h 1450"/>
              <a:gd name="T64" fmla="*/ 3932 w 4102"/>
              <a:gd name="T65" fmla="*/ 1206 h 1450"/>
              <a:gd name="T66" fmla="*/ 4028 w 4102"/>
              <a:gd name="T67" fmla="*/ 1064 h 1450"/>
              <a:gd name="T68" fmla="*/ 4086 w 4102"/>
              <a:gd name="T69" fmla="*/ 884 h 1450"/>
              <a:gd name="T70" fmla="*/ 4102 w 4102"/>
              <a:gd name="T71" fmla="*/ 710 h 1450"/>
              <a:gd name="T72" fmla="*/ 4078 w 4102"/>
              <a:gd name="T73" fmla="*/ 498 h 1450"/>
              <a:gd name="T74" fmla="*/ 4012 w 4102"/>
              <a:gd name="T75" fmla="*/ 326 h 1450"/>
              <a:gd name="T76" fmla="*/ 3910 w 4102"/>
              <a:gd name="T77" fmla="*/ 192 h 1450"/>
              <a:gd name="T78" fmla="*/ 3778 w 4102"/>
              <a:gd name="T79" fmla="*/ 94 h 1450"/>
              <a:gd name="T80" fmla="*/ 3622 w 4102"/>
              <a:gd name="T81" fmla="*/ 30 h 1450"/>
              <a:gd name="T82" fmla="*/ 3448 w 4102"/>
              <a:gd name="T83" fmla="*/ 2 h 1450"/>
              <a:gd name="T84" fmla="*/ 3376 w 4102"/>
              <a:gd name="T85" fmla="*/ 1128 h 1450"/>
              <a:gd name="T86" fmla="*/ 3294 w 4102"/>
              <a:gd name="T87" fmla="*/ 1112 h 1450"/>
              <a:gd name="T88" fmla="*/ 3212 w 4102"/>
              <a:gd name="T89" fmla="*/ 1046 h 1450"/>
              <a:gd name="T90" fmla="*/ 3152 w 4102"/>
              <a:gd name="T91" fmla="*/ 892 h 1450"/>
              <a:gd name="T92" fmla="*/ 3136 w 4102"/>
              <a:gd name="T93" fmla="*/ 712 h 1450"/>
              <a:gd name="T94" fmla="*/ 3160 w 4102"/>
              <a:gd name="T95" fmla="*/ 496 h 1450"/>
              <a:gd name="T96" fmla="*/ 3232 w 4102"/>
              <a:gd name="T97" fmla="*/ 352 h 1450"/>
              <a:gd name="T98" fmla="*/ 3310 w 4102"/>
              <a:gd name="T99" fmla="*/ 304 h 1450"/>
              <a:gd name="T100" fmla="*/ 3376 w 4102"/>
              <a:gd name="T101" fmla="*/ 294 h 1450"/>
              <a:gd name="T102" fmla="*/ 3458 w 4102"/>
              <a:gd name="T103" fmla="*/ 310 h 1450"/>
              <a:gd name="T104" fmla="*/ 3540 w 4102"/>
              <a:gd name="T105" fmla="*/ 376 h 1450"/>
              <a:gd name="T106" fmla="*/ 3602 w 4102"/>
              <a:gd name="T107" fmla="*/ 530 h 1450"/>
              <a:gd name="T108" fmla="*/ 3618 w 4102"/>
              <a:gd name="T109" fmla="*/ 710 h 1450"/>
              <a:gd name="T110" fmla="*/ 3602 w 4102"/>
              <a:gd name="T111" fmla="*/ 892 h 1450"/>
              <a:gd name="T112" fmla="*/ 3540 w 4102"/>
              <a:gd name="T113" fmla="*/ 1046 h 1450"/>
              <a:gd name="T114" fmla="*/ 3458 w 4102"/>
              <a:gd name="T115" fmla="*/ 1112 h 1450"/>
              <a:gd name="T116" fmla="*/ 3376 w 4102"/>
              <a:gd name="T117" fmla="*/ 1128 h 1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02" h="1450">
                <a:moveTo>
                  <a:pt x="3376" y="0"/>
                </a:moveTo>
                <a:lnTo>
                  <a:pt x="3376" y="0"/>
                </a:lnTo>
                <a:lnTo>
                  <a:pt x="3318" y="0"/>
                </a:lnTo>
                <a:lnTo>
                  <a:pt x="3262" y="6"/>
                </a:lnTo>
                <a:lnTo>
                  <a:pt x="3206" y="14"/>
                </a:lnTo>
                <a:lnTo>
                  <a:pt x="3152" y="26"/>
                </a:lnTo>
                <a:lnTo>
                  <a:pt x="3098" y="42"/>
                </a:lnTo>
                <a:lnTo>
                  <a:pt x="3048" y="60"/>
                </a:lnTo>
                <a:lnTo>
                  <a:pt x="3000" y="82"/>
                </a:lnTo>
                <a:lnTo>
                  <a:pt x="2954" y="108"/>
                </a:lnTo>
                <a:lnTo>
                  <a:pt x="2910" y="138"/>
                </a:lnTo>
                <a:lnTo>
                  <a:pt x="2868" y="172"/>
                </a:lnTo>
                <a:lnTo>
                  <a:pt x="2850" y="190"/>
                </a:lnTo>
                <a:lnTo>
                  <a:pt x="2830" y="210"/>
                </a:lnTo>
                <a:lnTo>
                  <a:pt x="2812" y="228"/>
                </a:lnTo>
                <a:lnTo>
                  <a:pt x="2796" y="250"/>
                </a:lnTo>
                <a:lnTo>
                  <a:pt x="2780" y="272"/>
                </a:lnTo>
                <a:lnTo>
                  <a:pt x="2764" y="294"/>
                </a:lnTo>
                <a:lnTo>
                  <a:pt x="2750" y="318"/>
                </a:lnTo>
                <a:lnTo>
                  <a:pt x="2736" y="344"/>
                </a:lnTo>
                <a:lnTo>
                  <a:pt x="2724" y="368"/>
                </a:lnTo>
                <a:lnTo>
                  <a:pt x="2712" y="396"/>
                </a:lnTo>
                <a:lnTo>
                  <a:pt x="2702" y="424"/>
                </a:lnTo>
                <a:lnTo>
                  <a:pt x="2692" y="452"/>
                </a:lnTo>
                <a:lnTo>
                  <a:pt x="2676" y="452"/>
                </a:lnTo>
                <a:lnTo>
                  <a:pt x="2676" y="52"/>
                </a:lnTo>
                <a:lnTo>
                  <a:pt x="2202" y="52"/>
                </a:lnTo>
                <a:lnTo>
                  <a:pt x="2202" y="784"/>
                </a:lnTo>
                <a:lnTo>
                  <a:pt x="2202" y="784"/>
                </a:lnTo>
                <a:lnTo>
                  <a:pt x="2200" y="816"/>
                </a:lnTo>
                <a:lnTo>
                  <a:pt x="2198" y="846"/>
                </a:lnTo>
                <a:lnTo>
                  <a:pt x="2196" y="874"/>
                </a:lnTo>
                <a:lnTo>
                  <a:pt x="2192" y="900"/>
                </a:lnTo>
                <a:lnTo>
                  <a:pt x="2186" y="924"/>
                </a:lnTo>
                <a:lnTo>
                  <a:pt x="2178" y="946"/>
                </a:lnTo>
                <a:lnTo>
                  <a:pt x="2170" y="966"/>
                </a:lnTo>
                <a:lnTo>
                  <a:pt x="2160" y="982"/>
                </a:lnTo>
                <a:lnTo>
                  <a:pt x="2148" y="998"/>
                </a:lnTo>
                <a:lnTo>
                  <a:pt x="2134" y="1010"/>
                </a:lnTo>
                <a:lnTo>
                  <a:pt x="2118" y="1022"/>
                </a:lnTo>
                <a:lnTo>
                  <a:pt x="2102" y="1030"/>
                </a:lnTo>
                <a:lnTo>
                  <a:pt x="2082" y="1038"/>
                </a:lnTo>
                <a:lnTo>
                  <a:pt x="2060" y="1042"/>
                </a:lnTo>
                <a:lnTo>
                  <a:pt x="2038" y="1046"/>
                </a:lnTo>
                <a:lnTo>
                  <a:pt x="2012" y="1046"/>
                </a:lnTo>
                <a:lnTo>
                  <a:pt x="2012" y="1046"/>
                </a:lnTo>
                <a:lnTo>
                  <a:pt x="1986" y="1046"/>
                </a:lnTo>
                <a:lnTo>
                  <a:pt x="1962" y="1042"/>
                </a:lnTo>
                <a:lnTo>
                  <a:pt x="1940" y="1036"/>
                </a:lnTo>
                <a:lnTo>
                  <a:pt x="1920" y="1030"/>
                </a:lnTo>
                <a:lnTo>
                  <a:pt x="1904" y="1020"/>
                </a:lnTo>
                <a:lnTo>
                  <a:pt x="1888" y="1008"/>
                </a:lnTo>
                <a:lnTo>
                  <a:pt x="1874" y="996"/>
                </a:lnTo>
                <a:lnTo>
                  <a:pt x="1862" y="980"/>
                </a:lnTo>
                <a:lnTo>
                  <a:pt x="1854" y="962"/>
                </a:lnTo>
                <a:lnTo>
                  <a:pt x="1844" y="944"/>
                </a:lnTo>
                <a:lnTo>
                  <a:pt x="1838" y="922"/>
                </a:lnTo>
                <a:lnTo>
                  <a:pt x="1832" y="898"/>
                </a:lnTo>
                <a:lnTo>
                  <a:pt x="1828" y="872"/>
                </a:lnTo>
                <a:lnTo>
                  <a:pt x="1826" y="846"/>
                </a:lnTo>
                <a:lnTo>
                  <a:pt x="1824" y="784"/>
                </a:lnTo>
                <a:lnTo>
                  <a:pt x="1824" y="52"/>
                </a:lnTo>
                <a:lnTo>
                  <a:pt x="1354" y="52"/>
                </a:lnTo>
                <a:lnTo>
                  <a:pt x="1354" y="734"/>
                </a:lnTo>
                <a:lnTo>
                  <a:pt x="1354" y="734"/>
                </a:lnTo>
                <a:lnTo>
                  <a:pt x="1356" y="772"/>
                </a:lnTo>
                <a:lnTo>
                  <a:pt x="1360" y="808"/>
                </a:lnTo>
                <a:lnTo>
                  <a:pt x="1346" y="812"/>
                </a:lnTo>
                <a:lnTo>
                  <a:pt x="1038" y="54"/>
                </a:lnTo>
                <a:lnTo>
                  <a:pt x="568" y="52"/>
                </a:lnTo>
                <a:lnTo>
                  <a:pt x="0" y="1450"/>
                </a:lnTo>
                <a:lnTo>
                  <a:pt x="526" y="1450"/>
                </a:lnTo>
                <a:lnTo>
                  <a:pt x="796" y="600"/>
                </a:lnTo>
                <a:lnTo>
                  <a:pt x="802" y="600"/>
                </a:lnTo>
                <a:lnTo>
                  <a:pt x="804" y="600"/>
                </a:lnTo>
                <a:lnTo>
                  <a:pt x="810" y="600"/>
                </a:lnTo>
                <a:lnTo>
                  <a:pt x="1082" y="1450"/>
                </a:lnTo>
                <a:lnTo>
                  <a:pt x="1606" y="1450"/>
                </a:lnTo>
                <a:lnTo>
                  <a:pt x="1508" y="1206"/>
                </a:lnTo>
                <a:lnTo>
                  <a:pt x="1516" y="1202"/>
                </a:lnTo>
                <a:lnTo>
                  <a:pt x="1516" y="1202"/>
                </a:lnTo>
                <a:lnTo>
                  <a:pt x="1536" y="1218"/>
                </a:lnTo>
                <a:lnTo>
                  <a:pt x="1558" y="1234"/>
                </a:lnTo>
                <a:lnTo>
                  <a:pt x="1582" y="1248"/>
                </a:lnTo>
                <a:lnTo>
                  <a:pt x="1608" y="1262"/>
                </a:lnTo>
                <a:lnTo>
                  <a:pt x="1634" y="1274"/>
                </a:lnTo>
                <a:lnTo>
                  <a:pt x="1662" y="1284"/>
                </a:lnTo>
                <a:lnTo>
                  <a:pt x="1690" y="1294"/>
                </a:lnTo>
                <a:lnTo>
                  <a:pt x="1722" y="1302"/>
                </a:lnTo>
                <a:lnTo>
                  <a:pt x="1752" y="1310"/>
                </a:lnTo>
                <a:lnTo>
                  <a:pt x="1786" y="1316"/>
                </a:lnTo>
                <a:lnTo>
                  <a:pt x="1856" y="1324"/>
                </a:lnTo>
                <a:lnTo>
                  <a:pt x="1932" y="1330"/>
                </a:lnTo>
                <a:lnTo>
                  <a:pt x="2014" y="1332"/>
                </a:lnTo>
                <a:lnTo>
                  <a:pt x="2014" y="1332"/>
                </a:lnTo>
                <a:lnTo>
                  <a:pt x="2086" y="1330"/>
                </a:lnTo>
                <a:lnTo>
                  <a:pt x="2152" y="1326"/>
                </a:lnTo>
                <a:lnTo>
                  <a:pt x="2216" y="1320"/>
                </a:lnTo>
                <a:lnTo>
                  <a:pt x="2274" y="1310"/>
                </a:lnTo>
                <a:lnTo>
                  <a:pt x="2328" y="1296"/>
                </a:lnTo>
                <a:lnTo>
                  <a:pt x="2378" y="1280"/>
                </a:lnTo>
                <a:lnTo>
                  <a:pt x="2424" y="1260"/>
                </a:lnTo>
                <a:lnTo>
                  <a:pt x="2446" y="1248"/>
                </a:lnTo>
                <a:lnTo>
                  <a:pt x="2466" y="1236"/>
                </a:lnTo>
                <a:lnTo>
                  <a:pt x="2486" y="1224"/>
                </a:lnTo>
                <a:lnTo>
                  <a:pt x="2504" y="1210"/>
                </a:lnTo>
                <a:lnTo>
                  <a:pt x="2520" y="1194"/>
                </a:lnTo>
                <a:lnTo>
                  <a:pt x="2538" y="1178"/>
                </a:lnTo>
                <a:lnTo>
                  <a:pt x="2552" y="1162"/>
                </a:lnTo>
                <a:lnTo>
                  <a:pt x="2568" y="1144"/>
                </a:lnTo>
                <a:lnTo>
                  <a:pt x="2580" y="1126"/>
                </a:lnTo>
                <a:lnTo>
                  <a:pt x="2594" y="1106"/>
                </a:lnTo>
                <a:lnTo>
                  <a:pt x="2606" y="1086"/>
                </a:lnTo>
                <a:lnTo>
                  <a:pt x="2616" y="1064"/>
                </a:lnTo>
                <a:lnTo>
                  <a:pt x="2626" y="1040"/>
                </a:lnTo>
                <a:lnTo>
                  <a:pt x="2634" y="1018"/>
                </a:lnTo>
                <a:lnTo>
                  <a:pt x="2650" y="966"/>
                </a:lnTo>
                <a:lnTo>
                  <a:pt x="2662" y="912"/>
                </a:lnTo>
                <a:lnTo>
                  <a:pt x="2674" y="912"/>
                </a:lnTo>
                <a:lnTo>
                  <a:pt x="2674" y="912"/>
                </a:lnTo>
                <a:lnTo>
                  <a:pt x="2682" y="944"/>
                </a:lnTo>
                <a:lnTo>
                  <a:pt x="2692" y="976"/>
                </a:lnTo>
                <a:lnTo>
                  <a:pt x="2702" y="1006"/>
                </a:lnTo>
                <a:lnTo>
                  <a:pt x="2714" y="1034"/>
                </a:lnTo>
                <a:lnTo>
                  <a:pt x="2726" y="1062"/>
                </a:lnTo>
                <a:lnTo>
                  <a:pt x="2740" y="1090"/>
                </a:lnTo>
                <a:lnTo>
                  <a:pt x="2756" y="1116"/>
                </a:lnTo>
                <a:lnTo>
                  <a:pt x="2772" y="1140"/>
                </a:lnTo>
                <a:lnTo>
                  <a:pt x="2788" y="1164"/>
                </a:lnTo>
                <a:lnTo>
                  <a:pt x="2806" y="1186"/>
                </a:lnTo>
                <a:lnTo>
                  <a:pt x="2824" y="1208"/>
                </a:lnTo>
                <a:lnTo>
                  <a:pt x="2844" y="1228"/>
                </a:lnTo>
                <a:lnTo>
                  <a:pt x="2864" y="1248"/>
                </a:lnTo>
                <a:lnTo>
                  <a:pt x="2886" y="1266"/>
                </a:lnTo>
                <a:lnTo>
                  <a:pt x="2908" y="1282"/>
                </a:lnTo>
                <a:lnTo>
                  <a:pt x="2932" y="1300"/>
                </a:lnTo>
                <a:lnTo>
                  <a:pt x="2954" y="1314"/>
                </a:lnTo>
                <a:lnTo>
                  <a:pt x="2978" y="1328"/>
                </a:lnTo>
                <a:lnTo>
                  <a:pt x="3004" y="1342"/>
                </a:lnTo>
                <a:lnTo>
                  <a:pt x="3030" y="1354"/>
                </a:lnTo>
                <a:lnTo>
                  <a:pt x="3082" y="1376"/>
                </a:lnTo>
                <a:lnTo>
                  <a:pt x="3138" y="1392"/>
                </a:lnTo>
                <a:lnTo>
                  <a:pt x="3196" y="1406"/>
                </a:lnTo>
                <a:lnTo>
                  <a:pt x="3254" y="1416"/>
                </a:lnTo>
                <a:lnTo>
                  <a:pt x="3314" y="1420"/>
                </a:lnTo>
                <a:lnTo>
                  <a:pt x="3376" y="1422"/>
                </a:lnTo>
                <a:lnTo>
                  <a:pt x="3376" y="1422"/>
                </a:lnTo>
                <a:lnTo>
                  <a:pt x="3412" y="1422"/>
                </a:lnTo>
                <a:lnTo>
                  <a:pt x="3448" y="1420"/>
                </a:lnTo>
                <a:lnTo>
                  <a:pt x="3484" y="1416"/>
                </a:lnTo>
                <a:lnTo>
                  <a:pt x="3520" y="1412"/>
                </a:lnTo>
                <a:lnTo>
                  <a:pt x="3554" y="1406"/>
                </a:lnTo>
                <a:lnTo>
                  <a:pt x="3588" y="1400"/>
                </a:lnTo>
                <a:lnTo>
                  <a:pt x="3622" y="1390"/>
                </a:lnTo>
                <a:lnTo>
                  <a:pt x="3654" y="1382"/>
                </a:lnTo>
                <a:lnTo>
                  <a:pt x="3686" y="1370"/>
                </a:lnTo>
                <a:lnTo>
                  <a:pt x="3718" y="1358"/>
                </a:lnTo>
                <a:lnTo>
                  <a:pt x="3748" y="1344"/>
                </a:lnTo>
                <a:lnTo>
                  <a:pt x="3778" y="1328"/>
                </a:lnTo>
                <a:lnTo>
                  <a:pt x="3806" y="1312"/>
                </a:lnTo>
                <a:lnTo>
                  <a:pt x="3834" y="1294"/>
                </a:lnTo>
                <a:lnTo>
                  <a:pt x="3860" y="1274"/>
                </a:lnTo>
                <a:lnTo>
                  <a:pt x="3886" y="1252"/>
                </a:lnTo>
                <a:lnTo>
                  <a:pt x="3910" y="1230"/>
                </a:lnTo>
                <a:lnTo>
                  <a:pt x="3932" y="1206"/>
                </a:lnTo>
                <a:lnTo>
                  <a:pt x="3954" y="1180"/>
                </a:lnTo>
                <a:lnTo>
                  <a:pt x="3976" y="1154"/>
                </a:lnTo>
                <a:lnTo>
                  <a:pt x="3994" y="1126"/>
                </a:lnTo>
                <a:lnTo>
                  <a:pt x="4012" y="1096"/>
                </a:lnTo>
                <a:lnTo>
                  <a:pt x="4028" y="1064"/>
                </a:lnTo>
                <a:lnTo>
                  <a:pt x="4044" y="1030"/>
                </a:lnTo>
                <a:lnTo>
                  <a:pt x="4056" y="996"/>
                </a:lnTo>
                <a:lnTo>
                  <a:pt x="4068" y="960"/>
                </a:lnTo>
                <a:lnTo>
                  <a:pt x="4078" y="922"/>
                </a:lnTo>
                <a:lnTo>
                  <a:pt x="4086" y="884"/>
                </a:lnTo>
                <a:lnTo>
                  <a:pt x="4094" y="842"/>
                </a:lnTo>
                <a:lnTo>
                  <a:pt x="4098" y="800"/>
                </a:lnTo>
                <a:lnTo>
                  <a:pt x="4100" y="756"/>
                </a:lnTo>
                <a:lnTo>
                  <a:pt x="4102" y="710"/>
                </a:lnTo>
                <a:lnTo>
                  <a:pt x="4102" y="710"/>
                </a:lnTo>
                <a:lnTo>
                  <a:pt x="4102" y="666"/>
                </a:lnTo>
                <a:lnTo>
                  <a:pt x="4098" y="622"/>
                </a:lnTo>
                <a:lnTo>
                  <a:pt x="4094" y="578"/>
                </a:lnTo>
                <a:lnTo>
                  <a:pt x="4086" y="538"/>
                </a:lnTo>
                <a:lnTo>
                  <a:pt x="4078" y="498"/>
                </a:lnTo>
                <a:lnTo>
                  <a:pt x="4068" y="462"/>
                </a:lnTo>
                <a:lnTo>
                  <a:pt x="4056" y="426"/>
                </a:lnTo>
                <a:lnTo>
                  <a:pt x="4044" y="390"/>
                </a:lnTo>
                <a:lnTo>
                  <a:pt x="4028" y="358"/>
                </a:lnTo>
                <a:lnTo>
                  <a:pt x="4012" y="326"/>
                </a:lnTo>
                <a:lnTo>
                  <a:pt x="3994" y="296"/>
                </a:lnTo>
                <a:lnTo>
                  <a:pt x="3976" y="268"/>
                </a:lnTo>
                <a:lnTo>
                  <a:pt x="3954" y="240"/>
                </a:lnTo>
                <a:lnTo>
                  <a:pt x="3932" y="216"/>
                </a:lnTo>
                <a:lnTo>
                  <a:pt x="3910" y="192"/>
                </a:lnTo>
                <a:lnTo>
                  <a:pt x="3886" y="170"/>
                </a:lnTo>
                <a:lnTo>
                  <a:pt x="3860" y="148"/>
                </a:lnTo>
                <a:lnTo>
                  <a:pt x="3834" y="128"/>
                </a:lnTo>
                <a:lnTo>
                  <a:pt x="3806" y="110"/>
                </a:lnTo>
                <a:lnTo>
                  <a:pt x="3778" y="94"/>
                </a:lnTo>
                <a:lnTo>
                  <a:pt x="3748" y="78"/>
                </a:lnTo>
                <a:lnTo>
                  <a:pt x="3718" y="64"/>
                </a:lnTo>
                <a:lnTo>
                  <a:pt x="3686" y="52"/>
                </a:lnTo>
                <a:lnTo>
                  <a:pt x="3654" y="40"/>
                </a:lnTo>
                <a:lnTo>
                  <a:pt x="3622" y="30"/>
                </a:lnTo>
                <a:lnTo>
                  <a:pt x="3588" y="22"/>
                </a:lnTo>
                <a:lnTo>
                  <a:pt x="3554" y="16"/>
                </a:lnTo>
                <a:lnTo>
                  <a:pt x="3520" y="10"/>
                </a:lnTo>
                <a:lnTo>
                  <a:pt x="3484" y="4"/>
                </a:lnTo>
                <a:lnTo>
                  <a:pt x="3448" y="2"/>
                </a:lnTo>
                <a:lnTo>
                  <a:pt x="3412" y="0"/>
                </a:lnTo>
                <a:lnTo>
                  <a:pt x="3376" y="0"/>
                </a:lnTo>
                <a:lnTo>
                  <a:pt x="3376" y="0"/>
                </a:lnTo>
                <a:close/>
                <a:moveTo>
                  <a:pt x="3376" y="1128"/>
                </a:moveTo>
                <a:lnTo>
                  <a:pt x="3376" y="1128"/>
                </a:lnTo>
                <a:lnTo>
                  <a:pt x="3358" y="1128"/>
                </a:lnTo>
                <a:lnTo>
                  <a:pt x="3340" y="1126"/>
                </a:lnTo>
                <a:lnTo>
                  <a:pt x="3324" y="1122"/>
                </a:lnTo>
                <a:lnTo>
                  <a:pt x="3308" y="1118"/>
                </a:lnTo>
                <a:lnTo>
                  <a:pt x="3294" y="1112"/>
                </a:lnTo>
                <a:lnTo>
                  <a:pt x="3280" y="1106"/>
                </a:lnTo>
                <a:lnTo>
                  <a:pt x="3268" y="1098"/>
                </a:lnTo>
                <a:lnTo>
                  <a:pt x="3254" y="1090"/>
                </a:lnTo>
                <a:lnTo>
                  <a:pt x="3232" y="1070"/>
                </a:lnTo>
                <a:lnTo>
                  <a:pt x="3212" y="1046"/>
                </a:lnTo>
                <a:lnTo>
                  <a:pt x="3196" y="1020"/>
                </a:lnTo>
                <a:lnTo>
                  <a:pt x="3182" y="990"/>
                </a:lnTo>
                <a:lnTo>
                  <a:pt x="3170" y="960"/>
                </a:lnTo>
                <a:lnTo>
                  <a:pt x="3160" y="926"/>
                </a:lnTo>
                <a:lnTo>
                  <a:pt x="3152" y="892"/>
                </a:lnTo>
                <a:lnTo>
                  <a:pt x="3146" y="856"/>
                </a:lnTo>
                <a:lnTo>
                  <a:pt x="3140" y="820"/>
                </a:lnTo>
                <a:lnTo>
                  <a:pt x="3138" y="784"/>
                </a:lnTo>
                <a:lnTo>
                  <a:pt x="3136" y="712"/>
                </a:lnTo>
                <a:lnTo>
                  <a:pt x="3136" y="712"/>
                </a:lnTo>
                <a:lnTo>
                  <a:pt x="3138" y="638"/>
                </a:lnTo>
                <a:lnTo>
                  <a:pt x="3140" y="602"/>
                </a:lnTo>
                <a:lnTo>
                  <a:pt x="3146" y="566"/>
                </a:lnTo>
                <a:lnTo>
                  <a:pt x="3152" y="530"/>
                </a:lnTo>
                <a:lnTo>
                  <a:pt x="3160" y="496"/>
                </a:lnTo>
                <a:lnTo>
                  <a:pt x="3170" y="462"/>
                </a:lnTo>
                <a:lnTo>
                  <a:pt x="3182" y="432"/>
                </a:lnTo>
                <a:lnTo>
                  <a:pt x="3196" y="402"/>
                </a:lnTo>
                <a:lnTo>
                  <a:pt x="3212" y="376"/>
                </a:lnTo>
                <a:lnTo>
                  <a:pt x="3232" y="352"/>
                </a:lnTo>
                <a:lnTo>
                  <a:pt x="3254" y="332"/>
                </a:lnTo>
                <a:lnTo>
                  <a:pt x="3268" y="324"/>
                </a:lnTo>
                <a:lnTo>
                  <a:pt x="3280" y="316"/>
                </a:lnTo>
                <a:lnTo>
                  <a:pt x="3294" y="310"/>
                </a:lnTo>
                <a:lnTo>
                  <a:pt x="3310" y="304"/>
                </a:lnTo>
                <a:lnTo>
                  <a:pt x="3324" y="300"/>
                </a:lnTo>
                <a:lnTo>
                  <a:pt x="3342" y="296"/>
                </a:lnTo>
                <a:lnTo>
                  <a:pt x="3358" y="294"/>
                </a:lnTo>
                <a:lnTo>
                  <a:pt x="3376" y="294"/>
                </a:lnTo>
                <a:lnTo>
                  <a:pt x="3376" y="294"/>
                </a:lnTo>
                <a:lnTo>
                  <a:pt x="3394" y="294"/>
                </a:lnTo>
                <a:lnTo>
                  <a:pt x="3412" y="296"/>
                </a:lnTo>
                <a:lnTo>
                  <a:pt x="3428" y="300"/>
                </a:lnTo>
                <a:lnTo>
                  <a:pt x="3444" y="304"/>
                </a:lnTo>
                <a:lnTo>
                  <a:pt x="3458" y="310"/>
                </a:lnTo>
                <a:lnTo>
                  <a:pt x="3472" y="316"/>
                </a:lnTo>
                <a:lnTo>
                  <a:pt x="3486" y="324"/>
                </a:lnTo>
                <a:lnTo>
                  <a:pt x="3498" y="332"/>
                </a:lnTo>
                <a:lnTo>
                  <a:pt x="3520" y="352"/>
                </a:lnTo>
                <a:lnTo>
                  <a:pt x="3540" y="376"/>
                </a:lnTo>
                <a:lnTo>
                  <a:pt x="3556" y="402"/>
                </a:lnTo>
                <a:lnTo>
                  <a:pt x="3572" y="432"/>
                </a:lnTo>
                <a:lnTo>
                  <a:pt x="3584" y="462"/>
                </a:lnTo>
                <a:lnTo>
                  <a:pt x="3594" y="496"/>
                </a:lnTo>
                <a:lnTo>
                  <a:pt x="3602" y="530"/>
                </a:lnTo>
                <a:lnTo>
                  <a:pt x="3608" y="566"/>
                </a:lnTo>
                <a:lnTo>
                  <a:pt x="3612" y="602"/>
                </a:lnTo>
                <a:lnTo>
                  <a:pt x="3616" y="638"/>
                </a:lnTo>
                <a:lnTo>
                  <a:pt x="3616" y="674"/>
                </a:lnTo>
                <a:lnTo>
                  <a:pt x="3618" y="710"/>
                </a:lnTo>
                <a:lnTo>
                  <a:pt x="3618" y="710"/>
                </a:lnTo>
                <a:lnTo>
                  <a:pt x="3616" y="784"/>
                </a:lnTo>
                <a:lnTo>
                  <a:pt x="3612" y="820"/>
                </a:lnTo>
                <a:lnTo>
                  <a:pt x="3608" y="856"/>
                </a:lnTo>
                <a:lnTo>
                  <a:pt x="3602" y="892"/>
                </a:lnTo>
                <a:lnTo>
                  <a:pt x="3594" y="926"/>
                </a:lnTo>
                <a:lnTo>
                  <a:pt x="3584" y="960"/>
                </a:lnTo>
                <a:lnTo>
                  <a:pt x="3572" y="992"/>
                </a:lnTo>
                <a:lnTo>
                  <a:pt x="3556" y="1020"/>
                </a:lnTo>
                <a:lnTo>
                  <a:pt x="3540" y="1046"/>
                </a:lnTo>
                <a:lnTo>
                  <a:pt x="3520" y="1070"/>
                </a:lnTo>
                <a:lnTo>
                  <a:pt x="3498" y="1090"/>
                </a:lnTo>
                <a:lnTo>
                  <a:pt x="3486" y="1098"/>
                </a:lnTo>
                <a:lnTo>
                  <a:pt x="3472" y="1106"/>
                </a:lnTo>
                <a:lnTo>
                  <a:pt x="3458" y="1112"/>
                </a:lnTo>
                <a:lnTo>
                  <a:pt x="3444" y="1118"/>
                </a:lnTo>
                <a:lnTo>
                  <a:pt x="3428" y="1122"/>
                </a:lnTo>
                <a:lnTo>
                  <a:pt x="3412" y="1126"/>
                </a:lnTo>
                <a:lnTo>
                  <a:pt x="3394" y="1128"/>
                </a:lnTo>
                <a:lnTo>
                  <a:pt x="3376" y="1128"/>
                </a:lnTo>
                <a:lnTo>
                  <a:pt x="3376" y="1128"/>
                </a:lnTo>
                <a:close/>
              </a:path>
            </a:pathLst>
          </a:custGeom>
          <a:solidFill>
            <a:srgbClr val="0050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02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YYYY/MM/DD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63382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YYYY/MM/DD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48203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YYYY/MM/DD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30921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YYYY/MM/DD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1761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YYYY/MM/DD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12298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YYYY/MM/DD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31587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YYYY/MM/DD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4F6FD-3A3C-4BEB-A0CF-E776CFFA0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4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13" r:id="rId13"/>
    <p:sldLayoutId id="2147483712" r:id="rId14"/>
    <p:sldLayoutId id="2147483708" r:id="rId15"/>
    <p:sldLayoutId id="2147483709" r:id="rId16"/>
    <p:sldLayoutId id="2147483710" r:id="rId17"/>
    <p:sldLayoutId id="2147483711" r:id="rId18"/>
    <p:sldLayoutId id="2147483684" r:id="rId1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YYYY/MM/DD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4F6FD-3A3C-4BEB-A0CF-E776CFFA096D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11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6" r:id="rId6"/>
    <p:sldLayoutId id="2147483795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YYYY/MM/DD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4F6FD-3A3C-4BEB-A0CF-E776CFFA096D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28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4" r:id="rId6"/>
    <p:sldLayoutId id="2147483885" r:id="rId7"/>
    <p:sldLayoutId id="2147483886" r:id="rId8"/>
    <p:sldLayoutId id="2147483887" r:id="rId9"/>
    <p:sldLayoutId id="2147483904" r:id="rId10"/>
    <p:sldLayoutId id="2147483905" r:id="rId1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6" Type="http://schemas.openxmlformats.org/officeDocument/2006/relationships/diagramData" Target="../diagrams/data1.xml"/><Relationship Id="rId5" Type="http://schemas.openxmlformats.org/officeDocument/2006/relationships/image" Target="../media/image17.png"/><Relationship Id="rId10" Type="http://schemas.microsoft.com/office/2007/relationships/diagramDrawing" Target="../diagrams/drawing1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jo.ag-ui.com/microsoft-agent-framework-dotnet/feature/shared_st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5962"/>
            <a:ext cx="8425383" cy="1929544"/>
          </a:xfrm>
        </p:spPr>
        <p:txBody>
          <a:bodyPr>
            <a:noAutofit/>
          </a:bodyPr>
          <a:lstStyle/>
          <a:p>
            <a:r>
              <a:rPr lang="en-US" altLang="zh-CN" sz="3200" b="1" dirty="0"/>
              <a:t>AG-UI</a:t>
            </a:r>
            <a:r>
              <a:rPr lang="zh-CN" altLang="en-US" sz="3200" b="1" dirty="0"/>
              <a:t>：连接智能体与用户的“对话”桥梁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9310" y="4193082"/>
            <a:ext cx="2713911" cy="636807"/>
          </a:xfrm>
        </p:spPr>
        <p:txBody>
          <a:bodyPr>
            <a:normAutofit/>
          </a:bodyPr>
          <a:lstStyle/>
          <a:p>
            <a:pPr lvl="0"/>
            <a:r>
              <a:rPr lang="en-US" altLang="zh-CN" sz="160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ADTCF1</a:t>
            </a:r>
            <a:endParaRPr lang="en-US" altLang="zh-TW" sz="1600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5988" y="2924239"/>
            <a:ext cx="3164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下一代</a:t>
            </a:r>
            <a:r>
              <a:rPr lang="en-US" altLang="zh-CN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</a:t>
            </a:r>
            <a:r>
              <a:rPr lang="zh-CN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应用交互协议</a:t>
            </a:r>
          </a:p>
        </p:txBody>
      </p:sp>
    </p:spTree>
    <p:extLst>
      <p:ext uri="{BB962C8B-B14F-4D97-AF65-F5344CB8AC3E}">
        <p14:creationId xmlns:p14="http://schemas.microsoft.com/office/powerpoint/2010/main" val="418249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672" y="64335"/>
            <a:ext cx="8676706" cy="585213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演示：自定义</a:t>
            </a:r>
            <a:r>
              <a:rPr lang="en-US" altLang="zh-CN" sz="3600" dirty="0" err="1"/>
              <a:t>Sagent</a:t>
            </a:r>
            <a:r>
              <a:rPr lang="zh-CN" altLang="en-US" sz="3600" dirty="0"/>
              <a:t>输出规范</a:t>
            </a:r>
            <a:br>
              <a:rPr lang="zh-CN" altLang="en-US" b="1" dirty="0"/>
            </a:br>
            <a:br>
              <a:rPr lang="en-US" altLang="zh-CN" b="1" dirty="0"/>
            </a:br>
            <a:endParaRPr lang="zh-TW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73881" y="655629"/>
            <a:ext cx="8641128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AG-UI</a:t>
            </a:r>
            <a:r>
              <a:rPr lang="zh-CN" altLang="en-US" dirty="0"/>
              <a:t> </a:t>
            </a:r>
            <a:r>
              <a:rPr lang="en-US" altLang="zh-CN" dirty="0"/>
              <a:t>= </a:t>
            </a:r>
            <a:r>
              <a:rPr lang="zh-CN" altLang="en-US" sz="1400" b="1" dirty="0">
                <a:solidFill>
                  <a:srgbClr val="00B0F0"/>
                </a:solidFill>
              </a:rPr>
              <a:t>对话协议</a:t>
            </a:r>
            <a:r>
              <a:rPr lang="zh-CN" altLang="en-US" sz="1400" b="1" dirty="0"/>
              <a:t> </a:t>
            </a:r>
            <a:r>
              <a:rPr lang="en-US" altLang="zh-CN" dirty="0"/>
              <a:t>between </a:t>
            </a:r>
            <a:r>
              <a:rPr lang="zh-CN" altLang="en-US" sz="1400" b="1" dirty="0">
                <a:solidFill>
                  <a:srgbClr val="7030A0"/>
                </a:solidFill>
              </a:rPr>
              <a:t>智能体（</a:t>
            </a:r>
            <a:r>
              <a:rPr lang="en-US" altLang="zh-CN" sz="1400" b="1" dirty="0">
                <a:solidFill>
                  <a:srgbClr val="7030A0"/>
                </a:solidFill>
              </a:rPr>
              <a:t>Agent</a:t>
            </a:r>
            <a:r>
              <a:rPr lang="zh-CN" altLang="en-US" sz="1400" b="1" dirty="0">
                <a:solidFill>
                  <a:srgbClr val="7030A0"/>
                </a:solidFill>
              </a:rPr>
              <a:t>）</a:t>
            </a:r>
            <a:r>
              <a:rPr lang="en-US" altLang="zh-CN" dirty="0"/>
              <a:t>and </a:t>
            </a:r>
            <a:r>
              <a:rPr lang="zh-CN" altLang="en-US" sz="1400" b="1" dirty="0">
                <a:solidFill>
                  <a:srgbClr val="00B050"/>
                </a:solidFill>
              </a:rPr>
              <a:t>用户界面（</a:t>
            </a:r>
            <a:r>
              <a:rPr lang="en-US" altLang="zh-CN" sz="1400" b="1" dirty="0">
                <a:solidFill>
                  <a:srgbClr val="00B050"/>
                </a:solidFill>
              </a:rPr>
              <a:t>GUI</a:t>
            </a:r>
            <a:r>
              <a:rPr lang="zh-CN" altLang="en-US" sz="1400" b="1" dirty="0">
                <a:solidFill>
                  <a:srgbClr val="00B050"/>
                </a:solidFill>
              </a:rPr>
              <a:t>）</a:t>
            </a:r>
            <a:endParaRPr lang="en-US" altLang="zh-CN" sz="1400" b="1" dirty="0">
              <a:solidFill>
                <a:srgbClr val="00B05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9433F5-505F-1980-F98D-B59D26E4C218}"/>
              </a:ext>
            </a:extLst>
          </p:cNvPr>
          <p:cNvSpPr txBox="1"/>
          <p:nvPr/>
        </p:nvSpPr>
        <p:spPr>
          <a:xfrm>
            <a:off x="1591443" y="2571749"/>
            <a:ext cx="29805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询问规范：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9C22F8-6C8B-0BF3-E191-29071C4A31B0}"/>
              </a:ext>
            </a:extLst>
          </p:cNvPr>
          <p:cNvSpPr txBox="1"/>
          <p:nvPr/>
        </p:nvSpPr>
        <p:spPr>
          <a:xfrm>
            <a:off x="5326452" y="2555117"/>
            <a:ext cx="29805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选择规范：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37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2777102-ED85-47E2-B6D0-9F452B55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Tap Into The Possibilities</a:t>
            </a:r>
          </a:p>
        </p:txBody>
      </p:sp>
    </p:spTree>
    <p:extLst>
      <p:ext uri="{BB962C8B-B14F-4D97-AF65-F5344CB8AC3E}">
        <p14:creationId xmlns:p14="http://schemas.microsoft.com/office/powerpoint/2010/main" val="4232713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4"/>
          <p:cNvSpPr>
            <a:spLocks noChangeArrowheads="1"/>
          </p:cNvSpPr>
          <p:nvPr/>
        </p:nvSpPr>
        <p:spPr bwMode="auto">
          <a:xfrm>
            <a:off x="3234601" y="520842"/>
            <a:ext cx="6131490" cy="38060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685800" lvl="1" indent="-342900" defTabSz="914400" eaLnBrk="0" hangingPunct="0">
              <a:lnSpc>
                <a:spcPts val="6000"/>
              </a:lnSpc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困局：</a:t>
            </a:r>
            <a:r>
              <a:rPr kumimoji="1" lang="en-US" altLang="zh-CN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kumimoji="1" lang="zh-CN" altLang="en-US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应用前端集成的核心挑战</a:t>
            </a:r>
            <a:endParaRPr kumimoji="1" lang="en-US" altLang="zh-CN" sz="2000" b="1" dirty="0">
              <a:solidFill>
                <a:srgbClr val="00689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685800" lvl="1" indent="-342900" defTabSz="914400" eaLnBrk="0" hangingPunct="0">
              <a:lnSpc>
                <a:spcPts val="6000"/>
              </a:lnSpc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破局：</a:t>
            </a:r>
            <a:r>
              <a:rPr kumimoji="1" lang="en-US" altLang="zh-CN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Agent-UI</a:t>
            </a:r>
            <a:r>
              <a:rPr kumimoji="1" lang="zh-CN" altLang="en-US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的定义与作用</a:t>
            </a:r>
            <a:endParaRPr kumimoji="1" lang="en-US" altLang="zh-CN" sz="2000" b="1" dirty="0">
              <a:solidFill>
                <a:srgbClr val="00689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685800" lvl="1" indent="-342900" defTabSz="914400" eaLnBrk="0" hangingPunct="0">
              <a:lnSpc>
                <a:spcPts val="6000"/>
              </a:lnSpc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内核：</a:t>
            </a:r>
            <a:r>
              <a:rPr kumimoji="1" lang="en-US" altLang="zh-CN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Agent-UI</a:t>
            </a:r>
            <a:r>
              <a:rPr kumimoji="1" lang="zh-CN" altLang="en-US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是怎么实现的？</a:t>
            </a:r>
            <a:endParaRPr kumimoji="1" lang="en-US" altLang="zh-CN" sz="2000" b="1" dirty="0">
              <a:solidFill>
                <a:srgbClr val="00689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685800" lvl="1" indent="-342900" defTabSz="914400" eaLnBrk="0" hangingPunct="0">
              <a:lnSpc>
                <a:spcPts val="6000"/>
              </a:lnSpc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价值：</a:t>
            </a:r>
            <a:r>
              <a:rPr kumimoji="1" lang="en-US" altLang="zh-CN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Agent-UI</a:t>
            </a:r>
            <a:r>
              <a:rPr kumimoji="1" lang="zh-CN" altLang="en-US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带来了什么</a:t>
            </a:r>
            <a:endParaRPr kumimoji="1" lang="en-US" altLang="zh-CN" sz="2000" b="1" dirty="0">
              <a:solidFill>
                <a:srgbClr val="00689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685800" lvl="1" indent="-342900" defTabSz="914400" eaLnBrk="0" hangingPunct="0">
              <a:lnSpc>
                <a:spcPts val="6000"/>
              </a:lnSpc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solidFill>
                  <a:srgbClr val="00689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演示：自定义规范</a:t>
            </a:r>
            <a:endParaRPr kumimoji="1" lang="en-US" altLang="zh-CN" sz="2000" b="1" dirty="0">
              <a:solidFill>
                <a:srgbClr val="00689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591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30" y="575075"/>
            <a:ext cx="3633099" cy="3402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23" y="973540"/>
            <a:ext cx="3546926" cy="3196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43010"/>
            <a:ext cx="8482972" cy="1064131"/>
          </a:xfrm>
        </p:spPr>
        <p:txBody>
          <a:bodyPr/>
          <a:lstStyle/>
          <a:p>
            <a:r>
              <a:rPr lang="zh-CN" altLang="en-US" dirty="0"/>
              <a:t>引言</a:t>
            </a:r>
            <a:endParaRPr lang="zh-TW" altLang="en-US" sz="1200" dirty="0">
              <a:solidFill>
                <a:schemeClr val="tx1"/>
              </a:solidFill>
              <a:latin typeface="+mn-ea"/>
              <a:ea typeface="+mn-ea"/>
              <a:cs typeface="Mukta ExtraLight" panose="020B0000000000000000" pitchFamily="34" charset="77"/>
            </a:endParaRPr>
          </a:p>
        </p:txBody>
      </p:sp>
      <p:sp>
        <p:nvSpPr>
          <p:cNvPr id="34" name="波形 33"/>
          <p:cNvSpPr/>
          <p:nvPr/>
        </p:nvSpPr>
        <p:spPr>
          <a:xfrm>
            <a:off x="4775099" y="709433"/>
            <a:ext cx="3714998" cy="1525503"/>
          </a:xfrm>
          <a:prstGeom prst="wave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zh-CN" altLang="en-US" sz="10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361" y="1472184"/>
            <a:ext cx="4313187" cy="3161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142" y="2010800"/>
            <a:ext cx="5088534" cy="2988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509139F-B046-7F77-145A-7F77C5901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794071"/>
              </p:ext>
            </p:extLst>
          </p:nvPr>
        </p:nvGraphicFramePr>
        <p:xfrm>
          <a:off x="5289273" y="489027"/>
          <a:ext cx="3477234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A5A9394-43FC-2900-DA1B-9B7195CA96A6}"/>
              </a:ext>
            </a:extLst>
          </p:cNvPr>
          <p:cNvSpPr txBox="1"/>
          <p:nvPr/>
        </p:nvSpPr>
        <p:spPr>
          <a:xfrm>
            <a:off x="6252361" y="1567470"/>
            <a:ext cx="2476186" cy="3000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为每个</a:t>
            </a:r>
            <a:r>
              <a:rPr lang="en-US" altLang="zh-CN" b="1" dirty="0" err="1">
                <a:solidFill>
                  <a:srgbClr val="FF0000"/>
                </a:solidFill>
              </a:rPr>
              <a:t>Sagent</a:t>
            </a:r>
            <a:r>
              <a:rPr lang="zh-CN" altLang="en-US" b="1" dirty="0">
                <a:solidFill>
                  <a:srgbClr val="FF0000"/>
                </a:solidFill>
              </a:rPr>
              <a:t>定制一个页面？</a:t>
            </a:r>
          </a:p>
        </p:txBody>
      </p:sp>
    </p:spTree>
    <p:extLst>
      <p:ext uri="{BB962C8B-B14F-4D97-AF65-F5344CB8AC3E}">
        <p14:creationId xmlns:p14="http://schemas.microsoft.com/office/powerpoint/2010/main" val="45602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43010"/>
            <a:ext cx="8482972" cy="1064131"/>
          </a:xfrm>
        </p:spPr>
        <p:txBody>
          <a:bodyPr>
            <a:normAutofit/>
          </a:bodyPr>
          <a:lstStyle/>
          <a:p>
            <a:r>
              <a:rPr lang="zh-CN" altLang="en-US" dirty="0"/>
              <a:t>困局</a:t>
            </a:r>
            <a:r>
              <a:rPr lang="en-US" altLang="zh-CN" dirty="0"/>
              <a:t>——AI</a:t>
            </a:r>
            <a:r>
              <a:rPr lang="zh-CN" altLang="en-US" dirty="0"/>
              <a:t>应用前端集成的核心挑战</a:t>
            </a:r>
            <a:br>
              <a:rPr lang="zh-CN" altLang="en-US" dirty="0"/>
            </a:br>
            <a:endParaRPr lang="zh-TW" altLang="en-US" sz="1200" dirty="0">
              <a:solidFill>
                <a:schemeClr val="tx1"/>
              </a:solidFill>
              <a:latin typeface="+mn-ea"/>
              <a:ea typeface="+mn-ea"/>
              <a:cs typeface="Mukta ExtraLight" panose="020B0000000000000000" pitchFamily="34" charset="7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092" y="575075"/>
            <a:ext cx="6887386" cy="300082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智能体开发的“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最后一公里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”难题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4"/>
          <p:cNvSpPr>
            <a:spLocks noChangeArrowheads="1"/>
          </p:cNvSpPr>
          <p:nvPr/>
        </p:nvSpPr>
        <p:spPr bwMode="auto">
          <a:xfrm>
            <a:off x="60092" y="820306"/>
            <a:ext cx="4658212" cy="45182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0" lvl="1" defTabSz="914400" eaLnBrk="0" hangingPunct="0">
              <a:lnSpc>
                <a:spcPts val="3000"/>
              </a:lnSpc>
              <a:defRPr/>
            </a:pPr>
            <a:r>
              <a:rPr kumimoji="1" lang="zh-CN" altLang="en-US" sz="1100" b="1" dirty="0">
                <a:solidFill>
                  <a:srgbClr val="006896"/>
                </a:solidFill>
                <a:latin typeface="+mn-ea"/>
              </a:rPr>
              <a:t>痛点清单：</a:t>
            </a:r>
            <a:endParaRPr kumimoji="1" lang="en-US" altLang="zh-CN" sz="1100" b="1" dirty="0">
              <a:solidFill>
                <a:srgbClr val="006896"/>
              </a:solidFill>
              <a:latin typeface="+mn-ea"/>
            </a:endParaRPr>
          </a:p>
          <a:p>
            <a:pPr marL="285750" indent="-285750" algn="l">
              <a:lnSpc>
                <a:spcPts val="2000"/>
              </a:lnSpc>
              <a:buFont typeface="Wingdings" panose="05000000000000000000" pitchFamily="2" charset="2"/>
              <a:buChar char="n"/>
            </a:pPr>
            <a:r>
              <a:rPr kumimoji="1" lang="zh-CN" altLang="en-US" sz="1200" b="1" dirty="0">
                <a:solidFill>
                  <a:srgbClr val="006896"/>
                </a:solidFill>
                <a:latin typeface="+mn-ea"/>
              </a:rPr>
              <a:t>状态同步乱：</a:t>
            </a:r>
            <a:r>
              <a:rPr kumimoji="1" lang="zh-CN" altLang="en-US" sz="1200" dirty="0">
                <a:latin typeface="+mn-ea"/>
              </a:rPr>
              <a:t>智能体执行多步骤任务时，进度、中间状态难以</a:t>
            </a:r>
            <a:r>
              <a:rPr kumimoji="1" lang="zh-CN" altLang="en-US" sz="12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实时、高效</a:t>
            </a:r>
            <a:r>
              <a:rPr kumimoji="1" lang="zh-CN" altLang="en-US" sz="1200" dirty="0">
                <a:latin typeface="+mn-ea"/>
              </a:rPr>
              <a:t>地反馈到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。</a:t>
            </a:r>
            <a:r>
              <a:rPr lang="zh-CN" altLang="en-US" sz="900" b="1" dirty="0"/>
              <a:t>如“正在生成表格，完成</a:t>
            </a:r>
            <a:r>
              <a:rPr lang="en-US" altLang="zh-CN" sz="900" b="1" dirty="0"/>
              <a:t>50%”</a:t>
            </a:r>
            <a:endParaRPr lang="zh-CN" altLang="en-US" sz="900" b="1" dirty="0"/>
          </a:p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kumimoji="1" lang="zh-CN" altLang="en-US" sz="1200" b="1" dirty="0">
                <a:solidFill>
                  <a:srgbClr val="006896"/>
                </a:solidFill>
                <a:latin typeface="+mn-ea"/>
              </a:rPr>
              <a:t>交互不流畅：</a:t>
            </a:r>
            <a:r>
              <a:rPr kumimoji="1" lang="zh-CN" altLang="en-US" sz="1200" dirty="0">
                <a:latin typeface="+mn-ea"/>
              </a:rPr>
              <a:t>用户无法轻松</a:t>
            </a:r>
            <a:r>
              <a:rPr kumimoji="1" lang="zh-CN" altLang="en-US" sz="1200" dirty="0">
                <a:solidFill>
                  <a:srgbClr val="7030A0"/>
                </a:solidFill>
                <a:latin typeface="+mn-ea"/>
              </a:rPr>
              <a:t>打断、干预</a:t>
            </a:r>
            <a:r>
              <a:rPr kumimoji="1" lang="zh-CN" altLang="en-US" sz="1200" dirty="0">
                <a:latin typeface="+mn-ea"/>
              </a:rPr>
              <a:t>正在执行的任务，体验生硬。</a:t>
            </a:r>
          </a:p>
          <a:p>
            <a:pPr marL="285750" indent="-285750" algn="l">
              <a:lnSpc>
                <a:spcPts val="2000"/>
              </a:lnSpc>
              <a:buFont typeface="Wingdings" panose="05000000000000000000" pitchFamily="2" charset="2"/>
              <a:buChar char="n"/>
            </a:pPr>
            <a:r>
              <a:rPr kumimoji="1" lang="zh-CN" altLang="en-US" sz="1200" b="1" dirty="0">
                <a:solidFill>
                  <a:srgbClr val="006896"/>
                </a:solidFill>
                <a:latin typeface="+mn-ea"/>
              </a:rPr>
              <a:t>集成成本高：</a:t>
            </a:r>
            <a:r>
              <a:rPr kumimoji="1" lang="zh-CN" altLang="en-US" sz="1200" dirty="0">
                <a:latin typeface="+mn-ea"/>
              </a:rPr>
              <a:t>不同智能体框架（</a:t>
            </a:r>
            <a:r>
              <a:rPr kumimoji="1" lang="en-US" altLang="zh-CN" sz="1200" dirty="0" err="1">
                <a:latin typeface="+mn-ea"/>
              </a:rPr>
              <a:t>LangGraph</a:t>
            </a:r>
            <a:r>
              <a:rPr kumimoji="1" lang="en-US" altLang="zh-CN" sz="1200" dirty="0">
                <a:latin typeface="+mn-ea"/>
              </a:rPr>
              <a:t>, </a:t>
            </a:r>
            <a:r>
              <a:rPr kumimoji="1" lang="en-US" altLang="zh-CN" sz="1200" dirty="0" err="1">
                <a:latin typeface="+mn-ea"/>
              </a:rPr>
              <a:t>CrewAI</a:t>
            </a:r>
            <a:r>
              <a:rPr kumimoji="1" lang="zh-CN" altLang="en-US" sz="1200" dirty="0">
                <a:latin typeface="+mn-ea"/>
              </a:rPr>
              <a:t>等）</a:t>
            </a:r>
            <a:r>
              <a:rPr kumimoji="1" lang="zh-CN" altLang="en-US" sz="1200" dirty="0">
                <a:solidFill>
                  <a:srgbClr val="7030A0"/>
                </a:solidFill>
                <a:latin typeface="+mn-ea"/>
              </a:rPr>
              <a:t>都有各自的接口</a:t>
            </a:r>
            <a:r>
              <a:rPr kumimoji="1" lang="zh-CN" altLang="en-US" sz="1200" dirty="0">
                <a:latin typeface="+mn-ea"/>
              </a:rPr>
              <a:t>，为每个框架定制前端逻辑耗时费力。</a:t>
            </a:r>
            <a:endParaRPr kumimoji="1" lang="en-US" altLang="zh-CN" sz="1200" dirty="0">
              <a:latin typeface="+mn-ea"/>
            </a:endParaRPr>
          </a:p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n"/>
            </a:pPr>
            <a:endParaRPr kumimoji="1" lang="en-US" altLang="zh-CN" sz="1200" dirty="0">
              <a:latin typeface="+mn-ea"/>
            </a:endParaRPr>
          </a:p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n"/>
            </a:pPr>
            <a:endParaRPr kumimoji="1" lang="en-US" altLang="zh-CN" sz="1200" dirty="0">
              <a:latin typeface="+mn-ea"/>
            </a:endParaRPr>
          </a:p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kumimoji="1" lang="en-US" altLang="zh-CN" sz="1200" b="1" dirty="0">
                <a:solidFill>
                  <a:srgbClr val="006896"/>
                </a:solidFill>
                <a:latin typeface="+mn-ea"/>
              </a:rPr>
              <a:t>UI</a:t>
            </a:r>
            <a:r>
              <a:rPr kumimoji="1" lang="zh-CN" altLang="en-US" sz="1200" b="1" dirty="0">
                <a:solidFill>
                  <a:srgbClr val="006896"/>
                </a:solidFill>
                <a:latin typeface="+mn-ea"/>
              </a:rPr>
              <a:t>与后端紧耦合：</a:t>
            </a:r>
            <a:r>
              <a:rPr kumimoji="1" lang="zh-CN" altLang="en-US" sz="1200" dirty="0">
                <a:latin typeface="+mn-ea"/>
              </a:rPr>
              <a:t>更换底层模型或前端框架，牵一发而动全身。</a:t>
            </a:r>
            <a:endParaRPr kumimoji="1" lang="en-US" altLang="zh-CN" sz="1200" dirty="0">
              <a:latin typeface="+mn-ea"/>
            </a:endParaRPr>
          </a:p>
          <a:p>
            <a:pPr marL="57150" lvl="1" defTabSz="914400" eaLnBrk="0" hangingPunct="0">
              <a:lnSpc>
                <a:spcPts val="3000"/>
              </a:lnSpc>
              <a:defRPr/>
            </a:pPr>
            <a:r>
              <a:rPr kumimoji="1" lang="zh-CN" altLang="en-US" sz="1400" b="1" dirty="0">
                <a:solidFill>
                  <a:srgbClr val="FF0000"/>
                </a:solidFill>
                <a:latin typeface="+mn-ea"/>
              </a:rPr>
              <a:t>结论：</a:t>
            </a:r>
            <a:r>
              <a:rPr kumimoji="1" lang="zh-CN" altLang="en-US" sz="1400" dirty="0">
                <a:latin typeface="+mn-ea"/>
              </a:rPr>
              <a:t>缺少一个</a:t>
            </a:r>
            <a:r>
              <a:rPr kumimoji="1" lang="zh-CN" altLang="en-US" sz="1400" b="1" dirty="0">
                <a:latin typeface="+mn-ea"/>
              </a:rPr>
              <a:t>标准化的通信层</a:t>
            </a:r>
            <a:r>
              <a:rPr kumimoji="1" lang="zh-CN" altLang="en-US" sz="1400" dirty="0">
                <a:latin typeface="+mn-ea"/>
              </a:rPr>
              <a:t>，导致</a:t>
            </a:r>
            <a:r>
              <a:rPr kumimoji="1" lang="en-US" altLang="zh-CN" sz="1400" dirty="0">
                <a:latin typeface="+mn-ea"/>
              </a:rPr>
              <a:t>AI</a:t>
            </a:r>
            <a:r>
              <a:rPr kumimoji="1" lang="zh-CN" altLang="en-US" sz="1400" dirty="0">
                <a:latin typeface="+mn-ea"/>
              </a:rPr>
              <a:t>智能体难以无缝、高效地融入用户界面，体验停留在“聊天框”。</a:t>
            </a:r>
            <a:endParaRPr kumimoji="1" lang="en-US" altLang="zh-CN" sz="1400" dirty="0">
              <a:latin typeface="+mn-ea"/>
            </a:endParaRPr>
          </a:p>
          <a:p>
            <a:pPr marL="57150" lvl="1" defTabSz="914400" eaLnBrk="0" hangingPunct="0">
              <a:lnSpc>
                <a:spcPts val="3000"/>
              </a:lnSpc>
              <a:defRPr/>
            </a:pPr>
            <a:endParaRPr kumimoji="1" lang="zh-CN" altLang="en-US" sz="1100" b="1" dirty="0">
              <a:solidFill>
                <a:srgbClr val="006896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78" y="1364550"/>
            <a:ext cx="3249094" cy="32490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AB4288-539E-F409-B488-40A2937A9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16" y="3031769"/>
            <a:ext cx="3904070" cy="7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9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71897"/>
            <a:ext cx="8676706" cy="585213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破局：</a:t>
            </a:r>
            <a:r>
              <a:rPr lang="en-US" altLang="zh-CN" b="1" dirty="0"/>
              <a:t>Agent-UI</a:t>
            </a:r>
            <a:r>
              <a:rPr lang="zh-CN" altLang="en-US" sz="3600" dirty="0"/>
              <a:t>的诞生与定义</a:t>
            </a:r>
            <a:br>
              <a:rPr lang="zh-CN" altLang="en-US" b="1" dirty="0"/>
            </a:br>
            <a:br>
              <a:rPr lang="en-US" altLang="zh-CN" b="1" dirty="0"/>
            </a:br>
            <a:endParaRPr lang="zh-TW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0624" y="657024"/>
            <a:ext cx="8358580" cy="11618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300" dirty="0"/>
              <a:t>AG-UI</a:t>
            </a:r>
            <a:r>
              <a:rPr lang="zh-CN" altLang="en-US" sz="1300" dirty="0"/>
              <a:t>：智能体与用户界面的标准化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quote-cjk-patch"/>
              </a:rPr>
              <a:t>轻量级、事件驱动的开源对话协议</a:t>
            </a:r>
            <a:endParaRPr lang="en-US" altLang="zh-CN" sz="1300" dirty="0"/>
          </a:p>
          <a:p>
            <a:pPr algn="ctr"/>
            <a:r>
              <a:rPr lang="zh-CN" altLang="en-US" sz="1300" dirty="0"/>
              <a:t>用于规范智能体（</a:t>
            </a:r>
            <a:r>
              <a:rPr lang="en-US" altLang="zh-CN" sz="1300" dirty="0"/>
              <a:t>Agent</a:t>
            </a:r>
            <a:r>
              <a:rPr lang="zh-CN" altLang="en-US" sz="1300" dirty="0"/>
              <a:t>）与丰富用户界面（</a:t>
            </a:r>
            <a:r>
              <a:rPr lang="en-US" altLang="zh-CN" sz="1300" dirty="0"/>
              <a:t>GUI</a:t>
            </a:r>
            <a:r>
              <a:rPr lang="zh-CN" altLang="en-US" sz="1300" dirty="0"/>
              <a:t>）之间的通信</a:t>
            </a:r>
            <a:endParaRPr lang="en-US" altLang="zh-CN" sz="1300" dirty="0"/>
          </a:p>
          <a:p>
            <a:pPr algn="ctr"/>
            <a:r>
              <a:rPr lang="en-US" altLang="zh-CN" sz="1300" dirty="0"/>
              <a:t>2025</a:t>
            </a:r>
            <a:r>
              <a:rPr lang="zh-CN" altLang="en-US" sz="1300" dirty="0"/>
              <a:t>年</a:t>
            </a:r>
            <a:r>
              <a:rPr lang="en-US" altLang="zh-CN" sz="1300" dirty="0"/>
              <a:t>5</a:t>
            </a:r>
            <a:r>
              <a:rPr lang="zh-CN" altLang="en-US" sz="1300" dirty="0"/>
              <a:t>月由</a:t>
            </a:r>
            <a:r>
              <a:rPr lang="en-US" altLang="zh-CN" sz="1300" dirty="0" err="1"/>
              <a:t>CopilotKit</a:t>
            </a:r>
            <a:r>
              <a:rPr lang="zh-CN" altLang="en-US" sz="1300" dirty="0"/>
              <a:t>团队发起</a:t>
            </a:r>
            <a:endParaRPr lang="en-US" altLang="zh-CN" sz="1300" dirty="0"/>
          </a:p>
          <a:p>
            <a:endParaRPr lang="en-US" altLang="zh-CN" dirty="0"/>
          </a:p>
          <a:p>
            <a:r>
              <a:rPr lang="en-US" altLang="zh-CN" dirty="0"/>
              <a:t>		AG-UI</a:t>
            </a:r>
            <a:r>
              <a:rPr lang="zh-CN" altLang="en-US" dirty="0"/>
              <a:t> </a:t>
            </a:r>
            <a:r>
              <a:rPr lang="en-US" altLang="zh-CN" dirty="0"/>
              <a:t>= </a:t>
            </a:r>
            <a:r>
              <a:rPr lang="zh-CN" altLang="en-US" sz="1400" b="1" dirty="0">
                <a:solidFill>
                  <a:srgbClr val="00B0F0"/>
                </a:solidFill>
              </a:rPr>
              <a:t>对话协议</a:t>
            </a:r>
            <a:r>
              <a:rPr lang="zh-CN" altLang="en-US" sz="1400" b="1" dirty="0"/>
              <a:t> </a:t>
            </a:r>
            <a:r>
              <a:rPr lang="en-US" altLang="zh-CN" dirty="0"/>
              <a:t>between </a:t>
            </a:r>
            <a:r>
              <a:rPr lang="zh-CN" altLang="en-US" sz="1400" b="1" dirty="0">
                <a:solidFill>
                  <a:srgbClr val="7030A0"/>
                </a:solidFill>
              </a:rPr>
              <a:t>智能体（</a:t>
            </a:r>
            <a:r>
              <a:rPr lang="en-US" altLang="zh-CN" sz="1400" b="1" dirty="0">
                <a:solidFill>
                  <a:srgbClr val="7030A0"/>
                </a:solidFill>
              </a:rPr>
              <a:t>Agent</a:t>
            </a:r>
            <a:r>
              <a:rPr lang="zh-CN" altLang="en-US" sz="1400" b="1" dirty="0">
                <a:solidFill>
                  <a:srgbClr val="7030A0"/>
                </a:solidFill>
              </a:rPr>
              <a:t>）</a:t>
            </a:r>
            <a:r>
              <a:rPr lang="en-US" altLang="zh-CN" dirty="0"/>
              <a:t>and </a:t>
            </a:r>
            <a:r>
              <a:rPr lang="zh-CN" altLang="en-US" sz="1400" b="1" dirty="0">
                <a:solidFill>
                  <a:srgbClr val="00B050"/>
                </a:solidFill>
              </a:rPr>
              <a:t>用户界面（</a:t>
            </a:r>
            <a:r>
              <a:rPr lang="en-US" altLang="zh-CN" sz="1400" b="1" dirty="0">
                <a:solidFill>
                  <a:srgbClr val="00B050"/>
                </a:solidFill>
              </a:rPr>
              <a:t>GUI</a:t>
            </a:r>
            <a:r>
              <a:rPr lang="zh-CN" altLang="en-US" sz="1400" b="1" dirty="0">
                <a:solidFill>
                  <a:srgbClr val="00B050"/>
                </a:solidFill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95EC31-5B2D-E7FA-8C2F-732BC9BA2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" y="1934778"/>
            <a:ext cx="6297060" cy="296238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47078A8-BD9F-8323-FE76-B83C80271F56}"/>
              </a:ext>
            </a:extLst>
          </p:cNvPr>
          <p:cNvSpPr txBox="1"/>
          <p:nvPr/>
        </p:nvSpPr>
        <p:spPr>
          <a:xfrm>
            <a:off x="7102804" y="1934778"/>
            <a:ext cx="16764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089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MCP</a:t>
            </a:r>
          </a:p>
          <a:p>
            <a:pPr algn="ctr"/>
            <a:r>
              <a:rPr lang="zh-CN" altLang="en-US" dirty="0"/>
              <a:t>解决了</a:t>
            </a:r>
            <a:r>
              <a:rPr lang="en-US" altLang="zh-CN" dirty="0"/>
              <a:t>AI</a:t>
            </a:r>
            <a:r>
              <a:rPr lang="zh-CN" altLang="en-US" dirty="0"/>
              <a:t>模型与工具的结构化通信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F470B-C6D5-BD26-F4DA-04569C9224BD}"/>
              </a:ext>
            </a:extLst>
          </p:cNvPr>
          <p:cNvSpPr txBox="1"/>
          <p:nvPr/>
        </p:nvSpPr>
        <p:spPr>
          <a:xfrm>
            <a:off x="7102804" y="3038643"/>
            <a:ext cx="16764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089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A2A</a:t>
            </a:r>
          </a:p>
          <a:p>
            <a:pPr algn="ctr"/>
            <a:r>
              <a:rPr lang="zh-CN" altLang="en-US" dirty="0"/>
              <a:t>实现了智能体间的协同编排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E1E11F-00E3-F21C-4776-3E7B51A28DF8}"/>
              </a:ext>
            </a:extLst>
          </p:cNvPr>
          <p:cNvSpPr txBox="1"/>
          <p:nvPr/>
        </p:nvSpPr>
        <p:spPr>
          <a:xfrm>
            <a:off x="7102804" y="4142509"/>
            <a:ext cx="16764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089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AG-UI</a:t>
            </a:r>
          </a:p>
          <a:p>
            <a:pPr algn="ctr"/>
            <a:r>
              <a:rPr lang="zh-CN" altLang="en-US" dirty="0"/>
              <a:t>连接后端智能体与前端的桥梁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722831F-144B-B157-087B-CA41F310C14B}"/>
              </a:ext>
            </a:extLst>
          </p:cNvPr>
          <p:cNvSpPr/>
          <p:nvPr/>
        </p:nvSpPr>
        <p:spPr>
          <a:xfrm>
            <a:off x="7801918" y="2717314"/>
            <a:ext cx="278169" cy="273669"/>
          </a:xfrm>
          <a:prstGeom prst="downArrow">
            <a:avLst>
              <a:gd name="adj1" fmla="val 30075"/>
              <a:gd name="adj2" fmla="val 3998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F6768F1F-9A27-70DD-AC26-233ABA955676}"/>
              </a:ext>
            </a:extLst>
          </p:cNvPr>
          <p:cNvSpPr/>
          <p:nvPr/>
        </p:nvSpPr>
        <p:spPr>
          <a:xfrm>
            <a:off x="7801918" y="3801884"/>
            <a:ext cx="278169" cy="273669"/>
          </a:xfrm>
          <a:prstGeom prst="downArrow">
            <a:avLst>
              <a:gd name="adj1" fmla="val 30075"/>
              <a:gd name="adj2" fmla="val 3998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46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3B753D65-63BF-4964-66F3-AF25A500D2AD}"/>
              </a:ext>
            </a:extLst>
          </p:cNvPr>
          <p:cNvSpPr txBox="1"/>
          <p:nvPr/>
        </p:nvSpPr>
        <p:spPr>
          <a:xfrm>
            <a:off x="4804762" y="1701542"/>
            <a:ext cx="22363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sz="1000" b="1" dirty="0">
                <a:solidFill>
                  <a:srgbClr val="0F1115"/>
                </a:solidFill>
                <a:effectLst/>
                <a:latin typeface="quote-cjk-patch"/>
              </a:rPr>
              <a:t>1. </a:t>
            </a:r>
            <a:r>
              <a:rPr lang="zh-CN" altLang="en-US" sz="1000" b="1" dirty="0">
                <a:solidFill>
                  <a:srgbClr val="0F1115"/>
                </a:solidFill>
                <a:effectLst/>
                <a:latin typeface="quote-cjk-patch"/>
              </a:rPr>
              <a:t>上下文持续性</a:t>
            </a:r>
            <a:endParaRPr lang="en-US" altLang="zh-CN" sz="1000" b="1" dirty="0">
              <a:solidFill>
                <a:srgbClr val="0F1115"/>
              </a:solidFill>
              <a:effectLst/>
              <a:latin typeface="quote-cjk-patch"/>
            </a:endParaRPr>
          </a:p>
          <a:p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通过共享状态，</a:t>
            </a: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AI</a:t>
            </a: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始终知道完整的应用上下文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F5371F-0B49-2404-BEAA-57EDFED5BC8D}"/>
              </a:ext>
            </a:extLst>
          </p:cNvPr>
          <p:cNvSpPr txBox="1"/>
          <p:nvPr/>
        </p:nvSpPr>
        <p:spPr>
          <a:xfrm>
            <a:off x="6852302" y="2041803"/>
            <a:ext cx="2236315" cy="9848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sz="1000" b="1" dirty="0">
                <a:solidFill>
                  <a:srgbClr val="0F1115"/>
                </a:solidFill>
                <a:latin typeface="quote-cjk-patch"/>
              </a:rPr>
              <a:t>2</a:t>
            </a:r>
            <a:r>
              <a:rPr lang="en-US" altLang="zh-CN" sz="1000" b="1" dirty="0">
                <a:solidFill>
                  <a:srgbClr val="0F1115"/>
                </a:solidFill>
                <a:effectLst/>
                <a:latin typeface="quote-cjk-patch"/>
              </a:rPr>
              <a:t>. </a:t>
            </a:r>
            <a:r>
              <a:rPr lang="zh-CN" altLang="en-US" sz="1000" b="1" dirty="0">
                <a:solidFill>
                  <a:srgbClr val="0F1115"/>
                </a:solidFill>
                <a:effectLst/>
                <a:latin typeface="quote-cjk-patch"/>
              </a:rPr>
              <a:t>减少“对话开销”</a:t>
            </a:r>
            <a:endParaRPr lang="en-US" altLang="zh-CN" sz="1000" b="1" dirty="0">
              <a:solidFill>
                <a:srgbClr val="0F1115"/>
              </a:solidFill>
              <a:effectLst/>
              <a:latin typeface="quote-cjk-patch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800" b="1" i="0" dirty="0">
                <a:solidFill>
                  <a:srgbClr val="0F1115"/>
                </a:solidFill>
                <a:effectLst/>
                <a:latin typeface="quote-cjk-patch"/>
              </a:rPr>
              <a:t>传统</a:t>
            </a: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：用户要说“把时间改成</a:t>
            </a: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20</a:t>
            </a: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分钟”“现在添加蘑菇”“去掉洋葱”</a:t>
            </a: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...</a:t>
            </a:r>
          </a:p>
          <a:p>
            <a:endParaRPr lang="en-US" altLang="zh-CN" sz="80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800" b="1" i="0" dirty="0">
                <a:solidFill>
                  <a:srgbClr val="0F1115"/>
                </a:solidFill>
                <a:effectLst/>
                <a:latin typeface="quote-cjk-patch"/>
              </a:rPr>
              <a:t>AG-UI</a:t>
            </a: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：用户直接操作</a:t>
            </a: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UI</a:t>
            </a: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，</a:t>
            </a: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AI</a:t>
            </a: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自动跟进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sz="80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节省大量来回对话的时间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C32137-BB90-5A83-F76D-F0A8373377DC}"/>
              </a:ext>
            </a:extLst>
          </p:cNvPr>
          <p:cNvSpPr txBox="1"/>
          <p:nvPr/>
        </p:nvSpPr>
        <p:spPr>
          <a:xfrm>
            <a:off x="4804762" y="2765502"/>
            <a:ext cx="2236315" cy="13542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sz="1000" b="1" dirty="0">
                <a:solidFill>
                  <a:srgbClr val="0F1115"/>
                </a:solidFill>
                <a:effectLst/>
                <a:latin typeface="quote-cjk-patch"/>
              </a:rPr>
              <a:t>3. </a:t>
            </a:r>
            <a:r>
              <a:rPr lang="zh-CN" altLang="en-US" sz="1000" b="1" dirty="0">
                <a:solidFill>
                  <a:srgbClr val="0F1115"/>
                </a:solidFill>
                <a:effectLst/>
                <a:latin typeface="quote-cjk-patch"/>
              </a:rPr>
              <a:t>多模态交互</a:t>
            </a:r>
            <a:endParaRPr lang="en-US" altLang="zh-CN" sz="1000" b="1" dirty="0">
              <a:solidFill>
                <a:srgbClr val="0F1115"/>
              </a:solidFill>
              <a:effectLst/>
              <a:latin typeface="quote-cjk-patch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用户可以通过多种方式表达意图：</a:t>
            </a:r>
          </a:p>
          <a:p>
            <a:pPr marL="360000" indent="-171450">
              <a:buFont typeface="Arial" panose="020B0604020202020204" pitchFamily="34" charset="0"/>
              <a:buChar char="•"/>
            </a:pP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说话</a:t>
            </a: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/</a:t>
            </a: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打字</a:t>
            </a:r>
          </a:p>
          <a:p>
            <a:pPr marL="360000" indent="-171450">
              <a:buFont typeface="Arial" panose="020B0604020202020204" pitchFamily="34" charset="0"/>
              <a:buChar char="•"/>
            </a:pP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拖动滑块</a:t>
            </a:r>
          </a:p>
          <a:p>
            <a:pPr marL="360000" indent="-171450">
              <a:buFont typeface="Arial" panose="020B0604020202020204" pitchFamily="34" charset="0"/>
              <a:buChar char="•"/>
            </a:pP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点击按钮</a:t>
            </a:r>
          </a:p>
          <a:p>
            <a:pPr marL="360000" indent="-171450">
              <a:buFont typeface="Arial" panose="020B0604020202020204" pitchFamily="34" charset="0"/>
              <a:buChar char="•"/>
            </a:pP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上传图片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sz="80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所有输入都汇聚到同一共享状态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sz="80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AI</a:t>
            </a: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以统一方式理解和响应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672" y="64335"/>
            <a:ext cx="8676706" cy="585213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破局：</a:t>
            </a:r>
            <a:r>
              <a:rPr lang="en-US" altLang="zh-CN" b="1" dirty="0"/>
              <a:t>Agent-UI</a:t>
            </a:r>
            <a:r>
              <a:rPr lang="zh-CN" altLang="en-US" sz="3600" dirty="0"/>
              <a:t>可以做什么？</a:t>
            </a:r>
            <a:br>
              <a:rPr lang="zh-CN" altLang="en-US" b="1" dirty="0"/>
            </a:br>
            <a:br>
              <a:rPr lang="en-US" altLang="zh-CN" b="1" dirty="0"/>
            </a:br>
            <a:endParaRPr lang="zh-TW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0624" y="657024"/>
            <a:ext cx="835858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AG-UI</a:t>
            </a:r>
            <a:r>
              <a:rPr lang="zh-CN" altLang="en-US" dirty="0"/>
              <a:t> </a:t>
            </a:r>
            <a:r>
              <a:rPr lang="en-US" altLang="zh-CN" dirty="0"/>
              <a:t>= </a:t>
            </a:r>
            <a:r>
              <a:rPr lang="zh-CN" altLang="en-US" sz="1400" b="1" dirty="0">
                <a:solidFill>
                  <a:srgbClr val="00B0F0"/>
                </a:solidFill>
              </a:rPr>
              <a:t>对话协议</a:t>
            </a:r>
            <a:r>
              <a:rPr lang="zh-CN" altLang="en-US" sz="1400" b="1" dirty="0"/>
              <a:t> </a:t>
            </a:r>
            <a:r>
              <a:rPr lang="en-US" altLang="zh-CN" dirty="0"/>
              <a:t>between </a:t>
            </a:r>
            <a:r>
              <a:rPr lang="zh-CN" altLang="en-US" sz="1400" b="1" dirty="0">
                <a:solidFill>
                  <a:srgbClr val="7030A0"/>
                </a:solidFill>
              </a:rPr>
              <a:t>智能体（</a:t>
            </a:r>
            <a:r>
              <a:rPr lang="en-US" altLang="zh-CN" sz="1400" b="1" dirty="0">
                <a:solidFill>
                  <a:srgbClr val="7030A0"/>
                </a:solidFill>
              </a:rPr>
              <a:t>Agent</a:t>
            </a:r>
            <a:r>
              <a:rPr lang="zh-CN" altLang="en-US" sz="1400" b="1" dirty="0">
                <a:solidFill>
                  <a:srgbClr val="7030A0"/>
                </a:solidFill>
              </a:rPr>
              <a:t>）</a:t>
            </a:r>
            <a:r>
              <a:rPr lang="en-US" altLang="zh-CN" dirty="0"/>
              <a:t>and </a:t>
            </a:r>
            <a:r>
              <a:rPr lang="zh-CN" altLang="en-US" sz="1400" b="1" dirty="0">
                <a:solidFill>
                  <a:srgbClr val="00B050"/>
                </a:solidFill>
              </a:rPr>
              <a:t>用户界面（</a:t>
            </a:r>
            <a:r>
              <a:rPr lang="en-US" altLang="zh-CN" sz="1400" b="1" dirty="0">
                <a:solidFill>
                  <a:srgbClr val="00B050"/>
                </a:solidFill>
              </a:rPr>
              <a:t>GUI</a:t>
            </a:r>
            <a:r>
              <a:rPr lang="zh-CN" altLang="en-US" sz="1400" b="1" dirty="0">
                <a:solidFill>
                  <a:srgbClr val="00B050"/>
                </a:solidFill>
              </a:rPr>
              <a:t>）</a:t>
            </a:r>
            <a:endParaRPr lang="en-US" altLang="zh-CN" sz="1400" b="1" dirty="0">
              <a:solidFill>
                <a:srgbClr val="00B050"/>
              </a:solidFill>
            </a:endParaRPr>
          </a:p>
          <a:p>
            <a:pPr algn="ctr"/>
            <a:r>
              <a:rPr lang="zh-CN" altLang="en-US" sz="1400" b="1" dirty="0"/>
              <a:t>目标：</a:t>
            </a:r>
            <a:r>
              <a:rPr lang="zh-CN" altLang="en-US" sz="1400" dirty="0"/>
              <a:t>让开发者能像搭积木一样，将智能体能力快速、灵活地集成到任何应用中，打造实时、有状态、可交互的</a:t>
            </a:r>
            <a:r>
              <a:rPr lang="en-US" altLang="zh-CN" sz="1400" dirty="0"/>
              <a:t>AI</a:t>
            </a:r>
            <a:r>
              <a:rPr lang="zh-CN" altLang="en-US" sz="1400" dirty="0"/>
              <a:t>体验。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18A5E7-5600-02DA-9328-39F627066106}"/>
              </a:ext>
            </a:extLst>
          </p:cNvPr>
          <p:cNvSpPr txBox="1"/>
          <p:nvPr/>
        </p:nvSpPr>
        <p:spPr>
          <a:xfrm>
            <a:off x="4804762" y="4779083"/>
            <a:ext cx="239973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4DC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Viewer by </a:t>
            </a:r>
            <a:r>
              <a:rPr lang="en-US" altLang="zh-CN" dirty="0" err="1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CopilotKit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29634B-E319-F121-285D-A39CFF20A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" y="1487424"/>
            <a:ext cx="4150713" cy="357640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C3EEFFC-6666-35A2-D0FC-DBB0D930EDAA}"/>
              </a:ext>
            </a:extLst>
          </p:cNvPr>
          <p:cNvSpPr txBox="1"/>
          <p:nvPr/>
        </p:nvSpPr>
        <p:spPr>
          <a:xfrm>
            <a:off x="6709322" y="3858533"/>
            <a:ext cx="2236315" cy="9848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sz="1000" b="1" dirty="0">
                <a:solidFill>
                  <a:srgbClr val="0F1115"/>
                </a:solidFill>
                <a:effectLst/>
                <a:latin typeface="quote-cjk-patch"/>
              </a:rPr>
              <a:t>4. </a:t>
            </a:r>
            <a:r>
              <a:rPr lang="zh-CN" altLang="en-US" sz="1000" b="1" dirty="0">
                <a:solidFill>
                  <a:srgbClr val="0F1115"/>
                </a:solidFill>
                <a:effectLst/>
                <a:latin typeface="quote-cjk-patch"/>
              </a:rPr>
              <a:t>结构化输出</a:t>
            </a:r>
            <a:endParaRPr lang="en-US" altLang="zh-CN" sz="1000" b="1" dirty="0">
              <a:solidFill>
                <a:srgbClr val="0F1115"/>
              </a:solidFill>
              <a:effectLst/>
              <a:latin typeface="quote-cjk-patch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AI</a:t>
            </a: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不再输出自由文本说：“我建议加蘑菇”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sz="80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AI</a:t>
            </a: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输出结构化数据：</a:t>
            </a: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{action: "</a:t>
            </a:r>
            <a:r>
              <a:rPr lang="en-US" altLang="zh-CN" sz="800" i="0" dirty="0" err="1">
                <a:solidFill>
                  <a:srgbClr val="0F1115"/>
                </a:solidFill>
                <a:effectLst/>
                <a:latin typeface="quote-cjk-patch"/>
              </a:rPr>
              <a:t>add_ingredient</a:t>
            </a: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", value: "</a:t>
            </a: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蘑菇</a:t>
            </a: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"}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80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800" i="0" dirty="0">
                <a:solidFill>
                  <a:srgbClr val="0F1115"/>
                </a:solidFill>
                <a:effectLst/>
                <a:latin typeface="quote-cjk-patch"/>
              </a:rPr>
              <a:t>前端可以可靠地解析并更新</a:t>
            </a:r>
            <a:r>
              <a:rPr lang="en-US" altLang="zh-CN" sz="800" i="0" dirty="0">
                <a:solidFill>
                  <a:srgbClr val="0F1115"/>
                </a:solidFill>
                <a:effectLst/>
                <a:latin typeface="quote-cjk-patch"/>
              </a:rPr>
              <a:t>UI</a:t>
            </a:r>
            <a:endParaRPr lang="zh-CN" altLang="en-US" sz="80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419259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86D885-8E27-4F04-D777-DA2286B7D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02" y="259934"/>
            <a:ext cx="3673856" cy="464972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24D6C06-5A0C-E3F2-90C4-288D27BE8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" y="64335"/>
            <a:ext cx="8676706" cy="585213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内核：</a:t>
            </a:r>
            <a:r>
              <a:rPr lang="en-US" altLang="zh-CN" b="1" dirty="0"/>
              <a:t>Agent-UI</a:t>
            </a:r>
            <a:r>
              <a:rPr lang="zh-CN" altLang="en-US" sz="3600" dirty="0"/>
              <a:t>是怎么实现的？</a:t>
            </a:r>
            <a:br>
              <a:rPr lang="zh-CN" altLang="en-US" b="1" dirty="0"/>
            </a:br>
            <a:br>
              <a:rPr lang="en-US" altLang="zh-CN" b="1" dirty="0"/>
            </a:br>
            <a:endParaRPr lang="zh-TW" altLang="en-US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9509A53-573E-838B-0CC2-842A380BB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222" y="559378"/>
            <a:ext cx="4833258" cy="28510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285750" lvl="1" indent="-285750" defTabSz="914400" eaLnBrk="0" hangingPunct="0">
              <a:lnSpc>
                <a:spcPts val="3000"/>
              </a:lnSpc>
              <a:buFont typeface="Wingdings" panose="05000000000000000000" pitchFamily="2" charset="2"/>
              <a:buChar char="n"/>
              <a:defRPr/>
            </a:pPr>
            <a:r>
              <a:rPr kumimoji="1" lang="en-US" altLang="zh-CN" sz="1600" b="1" dirty="0">
                <a:solidFill>
                  <a:srgbClr val="006896"/>
                </a:solidFill>
                <a:latin typeface="+mn-ea"/>
              </a:rPr>
              <a:t>AG-UI</a:t>
            </a:r>
            <a:r>
              <a:rPr kumimoji="1" lang="zh-CN" altLang="en-US" sz="1600" b="1" dirty="0">
                <a:solidFill>
                  <a:srgbClr val="006896"/>
                </a:solidFill>
                <a:latin typeface="+mn-ea"/>
              </a:rPr>
              <a:t>的核心工作机制：</a:t>
            </a:r>
            <a:endParaRPr kumimoji="1" lang="en-US" altLang="zh-CN" sz="1600" b="1" dirty="0">
              <a:solidFill>
                <a:srgbClr val="006896"/>
              </a:solidFill>
              <a:latin typeface="+mn-ea"/>
            </a:endParaRPr>
          </a:p>
          <a:p>
            <a:pPr marL="285750" indent="-285750" algn="l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200" dirty="0">
                <a:latin typeface="+mn-ea"/>
              </a:rPr>
              <a:t>客户端通过一次</a:t>
            </a:r>
            <a:r>
              <a:rPr kumimoji="1" lang="en-US" altLang="zh-CN" sz="1200" b="1" dirty="0">
                <a:solidFill>
                  <a:srgbClr val="FFC000"/>
                </a:solidFill>
                <a:latin typeface="+mn-ea"/>
              </a:rPr>
              <a:t>post</a:t>
            </a:r>
            <a:r>
              <a:rPr kumimoji="1" lang="zh-CN" altLang="en-US" sz="1200" b="1" dirty="0">
                <a:solidFill>
                  <a:srgbClr val="FFC000"/>
                </a:solidFill>
                <a:latin typeface="+mn-ea"/>
              </a:rPr>
              <a:t>请求</a:t>
            </a:r>
            <a:r>
              <a:rPr kumimoji="1" lang="zh-CN" altLang="en-US" sz="1200" dirty="0">
                <a:latin typeface="+mn-ea"/>
              </a:rPr>
              <a:t>启动一次</a:t>
            </a:r>
            <a:r>
              <a:rPr kumimoji="1" lang="en-US" altLang="zh-CN" sz="1200" dirty="0">
                <a:latin typeface="+mn-ea"/>
              </a:rPr>
              <a:t>AI Agent</a:t>
            </a:r>
            <a:r>
              <a:rPr kumimoji="1" lang="zh-CN" altLang="en-US" sz="1200" dirty="0">
                <a:latin typeface="+mn-ea"/>
              </a:rPr>
              <a:t>会话。</a:t>
            </a:r>
          </a:p>
          <a:p>
            <a:pPr marL="285750" indent="-285750" algn="l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200" dirty="0">
                <a:latin typeface="+mn-ea"/>
              </a:rPr>
              <a:t>建立一个</a:t>
            </a:r>
            <a:r>
              <a:rPr kumimoji="1" lang="en-US" altLang="zh-CN" sz="1200" dirty="0">
                <a:latin typeface="+mn-ea"/>
              </a:rPr>
              <a:t>HTTP</a:t>
            </a:r>
            <a:r>
              <a:rPr kumimoji="1" lang="zh-CN" altLang="en-US" sz="1200" dirty="0">
                <a:latin typeface="+mn-ea"/>
              </a:rPr>
              <a:t>流（可通过</a:t>
            </a:r>
            <a:r>
              <a:rPr kumimoji="1" lang="en-US" altLang="zh-CN" sz="1200" dirty="0">
                <a:latin typeface="+mn-ea"/>
              </a:rPr>
              <a:t>SSE/WebSocket</a:t>
            </a:r>
            <a:r>
              <a:rPr kumimoji="1" lang="zh-CN" altLang="en-US" sz="1200" dirty="0">
                <a:latin typeface="+mn-ea"/>
              </a:rPr>
              <a:t>等传输协议）用于</a:t>
            </a:r>
            <a:r>
              <a:rPr kumimoji="1" lang="zh-CN" altLang="en-US" sz="1200" b="1" dirty="0">
                <a:solidFill>
                  <a:srgbClr val="FFC000"/>
                </a:solidFill>
                <a:latin typeface="+mn-ea"/>
              </a:rPr>
              <a:t>实时监听</a:t>
            </a:r>
            <a:r>
              <a:rPr kumimoji="1" lang="zh-CN" altLang="en-US" sz="1200" dirty="0">
                <a:latin typeface="+mn-ea"/>
              </a:rPr>
              <a:t>事件。</a:t>
            </a:r>
            <a:endParaRPr kumimoji="1" lang="en-US" altLang="zh-CN" sz="1200" dirty="0">
              <a:latin typeface="+mn-ea"/>
            </a:endParaRPr>
          </a:p>
          <a:p>
            <a:pPr marL="285750" indent="-285750" algn="l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200" dirty="0">
                <a:latin typeface="+mn-ea"/>
              </a:rPr>
              <a:t>每条事件都有</a:t>
            </a:r>
            <a:r>
              <a:rPr kumimoji="1" lang="zh-CN" altLang="en-US" sz="1200" b="1" dirty="0">
                <a:solidFill>
                  <a:srgbClr val="FFC000"/>
                </a:solidFill>
                <a:latin typeface="+mn-ea"/>
              </a:rPr>
              <a:t>类型和元信息</a:t>
            </a:r>
            <a:r>
              <a:rPr kumimoji="1" lang="zh-CN" altLang="en-US" sz="1200" dirty="0">
                <a:latin typeface="+mn-ea"/>
              </a:rPr>
              <a:t>（</a:t>
            </a:r>
            <a:r>
              <a:rPr kumimoji="1" lang="en-US" altLang="zh-CN" sz="1200" dirty="0">
                <a:latin typeface="+mn-ea"/>
              </a:rPr>
              <a:t>Metadate</a:t>
            </a:r>
            <a:r>
              <a:rPr kumimoji="1" lang="zh-CN" altLang="en-US" sz="1200" dirty="0">
                <a:latin typeface="+mn-ea"/>
              </a:rPr>
              <a:t>）。</a:t>
            </a:r>
            <a:endParaRPr kumimoji="1" lang="en-US" altLang="zh-CN" sz="1200" dirty="0">
              <a:latin typeface="+mn-ea"/>
            </a:endParaRPr>
          </a:p>
          <a:p>
            <a:pPr marL="285750" indent="-285750" algn="l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200" dirty="0">
                <a:latin typeface="+mn-ea"/>
              </a:rPr>
              <a:t>Agent</a:t>
            </a:r>
            <a:r>
              <a:rPr kumimoji="1" lang="zh-CN" altLang="en-US" sz="1200" dirty="0">
                <a:latin typeface="+mn-ea"/>
              </a:rPr>
              <a:t>持续将事件</a:t>
            </a:r>
            <a:r>
              <a:rPr kumimoji="1" lang="zh-CN" altLang="en-US" sz="1200" b="1" dirty="0">
                <a:solidFill>
                  <a:srgbClr val="FFC000"/>
                </a:solidFill>
                <a:latin typeface="+mn-ea"/>
              </a:rPr>
              <a:t>流式</a:t>
            </a:r>
            <a:r>
              <a:rPr kumimoji="1" lang="zh-CN" altLang="en-US" sz="1200" dirty="0">
                <a:latin typeface="+mn-ea"/>
              </a:rPr>
              <a:t>推送给</a:t>
            </a: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。</a:t>
            </a:r>
            <a:endParaRPr kumimoji="1" lang="en-US" altLang="zh-CN" sz="1200" dirty="0">
              <a:latin typeface="+mn-ea"/>
            </a:endParaRPr>
          </a:p>
          <a:p>
            <a:pPr marL="285750" indent="-285750" algn="l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根据每条事件</a:t>
            </a:r>
            <a:r>
              <a:rPr kumimoji="1" lang="zh-CN" altLang="en-US" sz="1200" b="1" dirty="0">
                <a:solidFill>
                  <a:srgbClr val="FFC000"/>
                </a:solidFill>
                <a:latin typeface="+mn-ea"/>
              </a:rPr>
              <a:t>实时更新</a:t>
            </a:r>
            <a:r>
              <a:rPr kumimoji="1" lang="zh-CN" altLang="en-US" sz="1200" dirty="0">
                <a:latin typeface="+mn-ea"/>
              </a:rPr>
              <a:t>界面。</a:t>
            </a:r>
            <a:endParaRPr kumimoji="1" lang="en-US" altLang="zh-CN" sz="1200" dirty="0">
              <a:latin typeface="+mn-ea"/>
            </a:endParaRPr>
          </a:p>
          <a:p>
            <a:pPr marL="285750" indent="-285750" algn="l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200" dirty="0">
                <a:latin typeface="+mn-ea"/>
              </a:rPr>
              <a:t>UI</a:t>
            </a:r>
            <a:r>
              <a:rPr kumimoji="1" lang="zh-CN" altLang="en-US" sz="1200" dirty="0">
                <a:latin typeface="+mn-ea"/>
              </a:rPr>
              <a:t>也可以根据用户输入或点击反向发送事件、上下文信息到</a:t>
            </a:r>
            <a:r>
              <a:rPr kumimoji="1" lang="en-US" altLang="zh-CN" sz="1200" dirty="0">
                <a:latin typeface="+mn-ea"/>
              </a:rPr>
              <a:t>Agent</a:t>
            </a:r>
            <a:r>
              <a:rPr kumimoji="1" lang="zh-CN" altLang="en-US" sz="1200" dirty="0">
                <a:latin typeface="+mn-ea"/>
              </a:rPr>
              <a:t>。</a:t>
            </a:r>
            <a:endParaRPr kumimoji="1" lang="en-US" altLang="zh-CN" sz="1200" dirty="0">
              <a:latin typeface="+mn-ea"/>
            </a:endParaRPr>
          </a:p>
          <a:p>
            <a:pPr marL="57150" lvl="1" defTabSz="914400" eaLnBrk="0" hangingPunct="0">
              <a:lnSpc>
                <a:spcPts val="3000"/>
              </a:lnSpc>
              <a:defRPr/>
            </a:pPr>
            <a:endParaRPr kumimoji="1" lang="zh-CN" altLang="en-US" sz="1100" b="1" dirty="0">
              <a:solidFill>
                <a:srgbClr val="006896"/>
              </a:solidFill>
              <a:latin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48A9CFB-251F-D7BC-D834-A12D8ED3B430}"/>
              </a:ext>
            </a:extLst>
          </p:cNvPr>
          <p:cNvGraphicFramePr>
            <a:graphicFrameLocks noGrp="1"/>
          </p:cNvGraphicFramePr>
          <p:nvPr/>
        </p:nvGraphicFramePr>
        <p:xfrm>
          <a:off x="131742" y="3192518"/>
          <a:ext cx="5091111" cy="17171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964216">
                  <a:extLst>
                    <a:ext uri="{9D8B030D-6E8A-4147-A177-3AD203B41FA5}">
                      <a16:colId xmlns:a16="http://schemas.microsoft.com/office/drawing/2014/main" val="1332324440"/>
                    </a:ext>
                  </a:extLst>
                </a:gridCol>
                <a:gridCol w="4126895">
                  <a:extLst>
                    <a:ext uri="{9D8B030D-6E8A-4147-A177-3AD203B41FA5}">
                      <a16:colId xmlns:a16="http://schemas.microsoft.com/office/drawing/2014/main" val="1040166347"/>
                    </a:ext>
                  </a:extLst>
                </a:gridCol>
              </a:tblGrid>
              <a:tr h="27637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000" b="0" dirty="0"/>
                        <a:t>AG-UI</a:t>
                      </a:r>
                      <a:r>
                        <a:rPr lang="zh-CN" altLang="en-US" sz="1000" b="0" dirty="0"/>
                        <a:t>协议通过约</a:t>
                      </a:r>
                      <a:r>
                        <a:rPr lang="en-US" altLang="zh-CN" sz="1000" b="0" dirty="0"/>
                        <a:t>16</a:t>
                      </a:r>
                      <a:r>
                        <a:rPr lang="zh-CN" altLang="en-US" sz="1000" b="0" dirty="0"/>
                        <a:t>种标准事件类型，定义了交互的全生命周期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729445"/>
                  </a:ext>
                </a:extLst>
              </a:tr>
              <a:tr h="276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生命周期事件</a:t>
                      </a:r>
                      <a:endParaRPr lang="zh-CN" altLang="en-US" sz="8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RUN_STARTED</a:t>
                      </a:r>
                      <a:r>
                        <a:rPr lang="zh-CN" altLang="en-US" sz="800" b="1" dirty="0"/>
                        <a:t>、</a:t>
                      </a:r>
                      <a:r>
                        <a:rPr lang="en-US" altLang="zh-CN" sz="800" b="1" dirty="0"/>
                        <a:t>STEP_STARTED</a:t>
                      </a:r>
                      <a:r>
                        <a:rPr lang="zh-CN" altLang="en-US" sz="800" b="1" dirty="0"/>
                        <a:t>、</a:t>
                      </a:r>
                      <a:r>
                        <a:rPr lang="en-US" altLang="zh-CN" sz="800" b="1" dirty="0"/>
                        <a:t>RUN_FINISHED</a:t>
                      </a:r>
                      <a:r>
                        <a:rPr lang="zh-CN" altLang="en-US" sz="800" b="0" dirty="0"/>
                        <a:t>，标记任务开始、步骤推进和结束。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67557586"/>
                  </a:ext>
                </a:extLst>
              </a:tr>
              <a:tr h="276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文本消息事件</a:t>
                      </a:r>
                      <a:endParaRPr lang="zh-CN" altLang="en-US" sz="8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TEXT_MESSAGE_START</a:t>
                      </a:r>
                      <a:r>
                        <a:rPr lang="zh-CN" altLang="en-US" sz="800" b="1" dirty="0"/>
                        <a:t>、</a:t>
                      </a:r>
                      <a:r>
                        <a:rPr lang="en-US" altLang="zh-CN" sz="800" b="1" dirty="0"/>
                        <a:t>CONTENT</a:t>
                      </a:r>
                      <a:r>
                        <a:rPr lang="zh-CN" altLang="en-US" sz="800" b="0" dirty="0"/>
                        <a:t>（可多次）、</a:t>
                      </a:r>
                      <a:r>
                        <a:rPr lang="en-US" altLang="zh-CN" sz="800" b="1" dirty="0"/>
                        <a:t>END</a:t>
                      </a:r>
                      <a:r>
                        <a:rPr lang="zh-CN" altLang="en-US" sz="800" b="0" dirty="0"/>
                        <a:t>，实现逐字（</a:t>
                      </a:r>
                      <a:r>
                        <a:rPr lang="en-US" altLang="zh-CN" sz="800" b="0" dirty="0"/>
                        <a:t>Token</a:t>
                      </a:r>
                      <a:r>
                        <a:rPr lang="zh-CN" altLang="en-US" sz="800" b="0" dirty="0"/>
                        <a:t>）流式输出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08877158"/>
                  </a:ext>
                </a:extLst>
              </a:tr>
              <a:tr h="276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工具调用事件</a:t>
                      </a:r>
                      <a:endParaRPr lang="zh-CN" altLang="en-US" sz="8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TOOL_CALL_START</a:t>
                      </a:r>
                      <a:r>
                        <a:rPr lang="zh-CN" altLang="en-US" sz="800" b="1" dirty="0"/>
                        <a:t>、</a:t>
                      </a:r>
                      <a:r>
                        <a:rPr lang="en-US" altLang="zh-CN" sz="800" b="1" dirty="0"/>
                        <a:t>END</a:t>
                      </a:r>
                      <a:r>
                        <a:rPr lang="zh-CN" altLang="en-US" sz="800" b="0" dirty="0"/>
                        <a:t>，让前端能可视化展示智能体正在调用哪个工具，进度透明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24655198"/>
                  </a:ext>
                </a:extLst>
              </a:tr>
              <a:tr h="276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状态管理事件</a:t>
                      </a:r>
                      <a:endParaRPr lang="zh-CN" altLang="en-US" sz="8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STATE_DELTA</a:t>
                      </a:r>
                      <a:r>
                        <a:rPr lang="zh-CN" altLang="en-US" sz="800" b="0" dirty="0"/>
                        <a:t>（增量更新）、</a:t>
                      </a:r>
                      <a:r>
                        <a:rPr lang="en-US" altLang="zh-CN" sz="800" b="1" dirty="0"/>
                        <a:t>STATE_SNAPSHOT</a:t>
                      </a:r>
                      <a:r>
                        <a:rPr lang="zh-CN" altLang="en-US" sz="800" b="0" dirty="0"/>
                        <a:t>（全量快照），高效同步大块数据（如代码、表格），只传输变化部分，性能极大提升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8378115"/>
                  </a:ext>
                </a:extLst>
              </a:tr>
              <a:tr h="276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特殊事件</a:t>
                      </a:r>
                      <a:endParaRPr lang="zh-CN" altLang="en-US" sz="8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AGENT_HANDOFF</a:t>
                      </a:r>
                      <a:r>
                        <a:rPr lang="zh-CN" altLang="en-US" sz="800" b="0" dirty="0"/>
                        <a:t>，支持多智能体之间无缝交接任务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4527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49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672" y="64335"/>
            <a:ext cx="8676706" cy="585213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价值：</a:t>
            </a:r>
            <a:r>
              <a:rPr lang="zh-CN" altLang="en-US" b="1" dirty="0"/>
              <a:t>从工具到协作者的转变</a:t>
            </a:r>
            <a:br>
              <a:rPr lang="zh-CN" altLang="en-US" b="1" dirty="0"/>
            </a:br>
            <a:br>
              <a:rPr lang="en-US" altLang="zh-CN" b="1" dirty="0"/>
            </a:br>
            <a:endParaRPr lang="zh-TW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7765C5A-87B0-829D-F1CE-4493A199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0" y="598899"/>
            <a:ext cx="4175802" cy="2169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94C754-A079-5EE9-F8A5-68BB92FAF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30" y="598899"/>
            <a:ext cx="4746698" cy="2169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CB9FB75-F587-040A-3B7F-B88F676336C6}"/>
              </a:ext>
            </a:extLst>
          </p:cNvPr>
          <p:cNvSpPr txBox="1"/>
          <p:nvPr/>
        </p:nvSpPr>
        <p:spPr>
          <a:xfrm>
            <a:off x="4228840" y="2825909"/>
            <a:ext cx="466392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0F1115"/>
                </a:solidFill>
                <a:effectLst/>
                <a:latin typeface="quote-cjk-patch"/>
              </a:rPr>
              <a:t>有</a:t>
            </a:r>
            <a:r>
              <a:rPr lang="en-US" altLang="zh-CN" b="1" dirty="0">
                <a:solidFill>
                  <a:srgbClr val="0F1115"/>
                </a:solidFill>
                <a:effectLst/>
                <a:latin typeface="quote-cjk-patch"/>
              </a:rPr>
              <a:t>AG-UI</a:t>
            </a:r>
            <a:r>
              <a:rPr lang="zh-CN" altLang="en-US" b="1" dirty="0">
                <a:solidFill>
                  <a:srgbClr val="0F1115"/>
                </a:solidFill>
                <a:effectLst/>
                <a:latin typeface="quote-cjk-patch"/>
              </a:rPr>
              <a:t>的现代化实现：</a:t>
            </a:r>
            <a:endParaRPr lang="en-US" altLang="zh-CN" b="1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/>
            <a:endParaRPr lang="en-US" altLang="zh-CN" b="1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/>
            <a:endParaRPr lang="zh-CN" altLang="en-US" b="1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E797E80-860A-8F3E-3353-3FDAB4BF47B6}"/>
              </a:ext>
            </a:extLst>
          </p:cNvPr>
          <p:cNvSpPr txBox="1"/>
          <p:nvPr/>
        </p:nvSpPr>
        <p:spPr>
          <a:xfrm>
            <a:off x="296645" y="2923570"/>
            <a:ext cx="3777031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0F1115"/>
                </a:solidFill>
                <a:effectLst/>
                <a:latin typeface="quote-cjk-patch"/>
              </a:rPr>
              <a:t>没有</a:t>
            </a:r>
            <a:r>
              <a:rPr lang="en-US" altLang="zh-CN" b="1" dirty="0">
                <a:solidFill>
                  <a:srgbClr val="0F1115"/>
                </a:solidFill>
                <a:effectLst/>
                <a:latin typeface="quote-cjk-patch"/>
              </a:rPr>
              <a:t>AG-UI</a:t>
            </a:r>
            <a:r>
              <a:rPr lang="zh-CN" altLang="en-US" b="1" dirty="0">
                <a:solidFill>
                  <a:srgbClr val="0F1115"/>
                </a:solidFill>
                <a:effectLst/>
                <a:latin typeface="quote-cjk-patch"/>
              </a:rPr>
              <a:t>的传统实现：</a:t>
            </a:r>
            <a:endParaRPr lang="en-US" altLang="zh-CN" b="1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/>
            <a:endParaRPr lang="en-US" altLang="zh-CN" b="1" dirty="0">
              <a:solidFill>
                <a:srgbClr val="0F1115"/>
              </a:solidFill>
              <a:effectLst/>
              <a:latin typeface="quote-cjk-patch"/>
            </a:endParaRPr>
          </a:p>
          <a:p>
            <a:pPr marL="228600" indent="-2286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>
                <a:solidFill>
                  <a:srgbClr val="0F1115"/>
                </a:solidFill>
                <a:latin typeface="quote-cjk-patch"/>
              </a:rPr>
              <a:t>更新本地状态并告知</a:t>
            </a:r>
            <a:r>
              <a:rPr lang="en-US" altLang="zh-CN" sz="1050" dirty="0">
                <a:solidFill>
                  <a:srgbClr val="0F1115"/>
                </a:solidFill>
                <a:latin typeface="quote-cjk-patch"/>
              </a:rPr>
              <a:t>AI</a:t>
            </a:r>
          </a:p>
          <a:p>
            <a:pPr marL="228600" indent="-2286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>
                <a:solidFill>
                  <a:srgbClr val="0F1115"/>
                </a:solidFill>
                <a:latin typeface="quote-cjk-patch"/>
              </a:rPr>
              <a:t>等待</a:t>
            </a:r>
            <a:r>
              <a:rPr lang="en-US" altLang="zh-CN" sz="1050" dirty="0">
                <a:solidFill>
                  <a:srgbClr val="0F1115"/>
                </a:solidFill>
                <a:latin typeface="quote-cjk-patch"/>
              </a:rPr>
              <a:t>AI</a:t>
            </a:r>
            <a:r>
              <a:rPr lang="zh-CN" altLang="en-US" sz="1050" dirty="0">
                <a:solidFill>
                  <a:srgbClr val="0F1115"/>
                </a:solidFill>
                <a:latin typeface="quote-cjk-patch"/>
              </a:rPr>
              <a:t>回复</a:t>
            </a:r>
            <a:endParaRPr lang="en-US" altLang="zh-CN" sz="1050" dirty="0">
              <a:solidFill>
                <a:srgbClr val="0F1115"/>
              </a:solidFill>
              <a:latin typeface="quote-cjk-patch"/>
            </a:endParaRPr>
          </a:p>
          <a:p>
            <a:pPr marL="228600" indent="-2286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>
                <a:solidFill>
                  <a:srgbClr val="0F1115"/>
                </a:solidFill>
                <a:latin typeface="quote-cjk-patch"/>
              </a:rPr>
              <a:t>需要</a:t>
            </a:r>
            <a:r>
              <a:rPr lang="en-US" altLang="zh-CN" sz="1050" dirty="0">
                <a:solidFill>
                  <a:srgbClr val="0F1115"/>
                </a:solidFill>
                <a:latin typeface="quote-cjk-patch"/>
              </a:rPr>
              <a:t>AI</a:t>
            </a:r>
            <a:r>
              <a:rPr lang="zh-CN" altLang="en-US" sz="1050" dirty="0">
                <a:solidFill>
                  <a:srgbClr val="0F1115"/>
                </a:solidFill>
                <a:latin typeface="quote-cjk-patch"/>
              </a:rPr>
              <a:t>在文本中说：“我建议添加蘑菇”</a:t>
            </a:r>
            <a:endParaRPr lang="en-US" altLang="zh-CN" sz="1050" dirty="0">
              <a:solidFill>
                <a:srgbClr val="0F1115"/>
              </a:solidFill>
              <a:latin typeface="quote-cjk-patch"/>
            </a:endParaRPr>
          </a:p>
          <a:p>
            <a:pPr marL="228600" indent="-2286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>
                <a:solidFill>
                  <a:srgbClr val="0F1115"/>
                </a:solidFill>
                <a:latin typeface="quote-cjk-patch"/>
              </a:rPr>
              <a:t>用复杂正则表达式从文本提取“蘑菇”</a:t>
            </a:r>
            <a:endParaRPr lang="en-US" altLang="zh-CN" sz="1050" dirty="0">
              <a:solidFill>
                <a:srgbClr val="0F1115"/>
              </a:solidFill>
              <a:latin typeface="quote-cjk-patch"/>
            </a:endParaRPr>
          </a:p>
          <a:p>
            <a:pPr marL="228600" indent="-2286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>
                <a:solidFill>
                  <a:srgbClr val="0F1115"/>
                </a:solidFill>
                <a:latin typeface="quote-cjk-patch"/>
              </a:rPr>
              <a:t>手动添加到食材列表</a:t>
            </a:r>
            <a:endParaRPr lang="en-US" altLang="zh-CN" sz="1050" dirty="0">
              <a:solidFill>
                <a:srgbClr val="0F1115"/>
              </a:solidFill>
              <a:latin typeface="quote-cjk-patch"/>
            </a:endParaRPr>
          </a:p>
          <a:p>
            <a:pPr algn="l">
              <a:lnSpc>
                <a:spcPct val="150000"/>
              </a:lnSpc>
            </a:pPr>
            <a:r>
              <a:rPr lang="zh-CN" altLang="en-US" sz="1050" b="1" dirty="0">
                <a:solidFill>
                  <a:srgbClr val="0F1115"/>
                </a:solidFill>
                <a:latin typeface="quote-cjk-patch"/>
              </a:rPr>
              <a:t>容易出错！</a:t>
            </a:r>
            <a:endParaRPr lang="en-US" altLang="zh-CN" sz="1050" b="1" dirty="0">
              <a:solidFill>
                <a:srgbClr val="0F1115"/>
              </a:solidFill>
              <a:latin typeface="quote-cjk-patch"/>
            </a:endParaRPr>
          </a:p>
          <a:p>
            <a:pPr algn="l"/>
            <a:endParaRPr lang="zh-CN" altLang="en-US" b="1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C35788B-8934-327A-49D6-9C61ACBF9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552" y="3120804"/>
            <a:ext cx="2104229" cy="68532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E596EDE-5B9A-4F26-712D-B6945E4FB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581" y="3095745"/>
            <a:ext cx="2173421" cy="62872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237C9AE-4948-0B68-F2FD-86E203E52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4160" y="3879147"/>
            <a:ext cx="2200991" cy="1064215"/>
          </a:xfrm>
          <a:prstGeom prst="rect">
            <a:avLst/>
          </a:prstGeom>
        </p:spPr>
      </p:pic>
      <p:sp>
        <p:nvSpPr>
          <p:cNvPr id="43" name="箭头: 右 42">
            <a:extLst>
              <a:ext uri="{FF2B5EF4-FFF2-40B4-BE49-F238E27FC236}">
                <a16:creationId xmlns:a16="http://schemas.microsoft.com/office/drawing/2014/main" id="{B4845774-4A11-487D-02AE-1395574CF6F7}"/>
              </a:ext>
            </a:extLst>
          </p:cNvPr>
          <p:cNvSpPr/>
          <p:nvPr/>
        </p:nvSpPr>
        <p:spPr>
          <a:xfrm>
            <a:off x="3420532" y="3541490"/>
            <a:ext cx="653143" cy="53702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10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311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672" y="64335"/>
            <a:ext cx="8676706" cy="585213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价值：</a:t>
            </a:r>
            <a:r>
              <a:rPr lang="zh-CN" altLang="en-US" b="1" dirty="0"/>
              <a:t>从开发层面可以带来什么？</a:t>
            </a:r>
            <a:br>
              <a:rPr lang="zh-CN" altLang="en-US" b="1" dirty="0"/>
            </a:br>
            <a:br>
              <a:rPr lang="en-US" altLang="zh-CN" b="1" dirty="0"/>
            </a:br>
            <a:endParaRPr lang="zh-TW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73881" y="655629"/>
            <a:ext cx="8641128" cy="684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AG-UI</a:t>
            </a:r>
            <a:r>
              <a:rPr lang="zh-CN" altLang="en-US" dirty="0"/>
              <a:t> </a:t>
            </a:r>
            <a:r>
              <a:rPr lang="en-US" altLang="zh-CN" dirty="0"/>
              <a:t>= </a:t>
            </a:r>
            <a:r>
              <a:rPr lang="zh-CN" altLang="en-US" sz="1400" b="1" dirty="0">
                <a:solidFill>
                  <a:srgbClr val="00B0F0"/>
                </a:solidFill>
              </a:rPr>
              <a:t>对话协议</a:t>
            </a:r>
            <a:r>
              <a:rPr lang="zh-CN" altLang="en-US" sz="1400" b="1" dirty="0"/>
              <a:t> </a:t>
            </a:r>
            <a:r>
              <a:rPr lang="en-US" altLang="zh-CN" dirty="0"/>
              <a:t>between </a:t>
            </a:r>
            <a:r>
              <a:rPr lang="zh-CN" altLang="en-US" sz="1400" b="1" dirty="0">
                <a:solidFill>
                  <a:srgbClr val="7030A0"/>
                </a:solidFill>
              </a:rPr>
              <a:t>智能体（</a:t>
            </a:r>
            <a:r>
              <a:rPr lang="en-US" altLang="zh-CN" sz="1400" b="1" dirty="0">
                <a:solidFill>
                  <a:srgbClr val="7030A0"/>
                </a:solidFill>
              </a:rPr>
              <a:t>Agent</a:t>
            </a:r>
            <a:r>
              <a:rPr lang="zh-CN" altLang="en-US" sz="1400" b="1" dirty="0">
                <a:solidFill>
                  <a:srgbClr val="7030A0"/>
                </a:solidFill>
              </a:rPr>
              <a:t>）</a:t>
            </a:r>
            <a:r>
              <a:rPr lang="en-US" altLang="zh-CN" dirty="0"/>
              <a:t>and </a:t>
            </a:r>
            <a:r>
              <a:rPr lang="zh-CN" altLang="en-US" sz="1400" b="1" dirty="0">
                <a:solidFill>
                  <a:srgbClr val="00B050"/>
                </a:solidFill>
              </a:rPr>
              <a:t>用户界面（</a:t>
            </a:r>
            <a:r>
              <a:rPr lang="en-US" altLang="zh-CN" sz="1400" b="1" dirty="0">
                <a:solidFill>
                  <a:srgbClr val="00B050"/>
                </a:solidFill>
              </a:rPr>
              <a:t>GUI</a:t>
            </a:r>
            <a:r>
              <a:rPr lang="zh-CN" altLang="en-US" sz="1400" b="1" dirty="0">
                <a:solidFill>
                  <a:srgbClr val="00B050"/>
                </a:solidFill>
              </a:rPr>
              <a:t>）</a:t>
            </a:r>
            <a:endParaRPr lang="en-US" altLang="zh-CN" sz="1400" b="1" dirty="0">
              <a:solidFill>
                <a:srgbClr val="00B050"/>
              </a:solidFill>
            </a:endParaRPr>
          </a:p>
          <a:p>
            <a:pPr algn="ctr"/>
            <a:r>
              <a:rPr lang="en-US" altLang="zh-CN" sz="1050" b="1" dirty="0"/>
              <a:t>AG-UI</a:t>
            </a:r>
            <a:r>
              <a:rPr lang="zh-CN" altLang="en-US" sz="1050" dirty="0"/>
              <a:t>在智能体框架层和大模型层都建立了“抽象层”，让前端只需与稳定的标准接口对话，而无需关心后端具体实现的变化。这种架构模式在软件工程中类似于“适配器模式”或“门面模式”，是构建可维护、可扩展系统的关键设计</a:t>
            </a:r>
            <a:r>
              <a:rPr lang="zh-CN" altLang="en-US" sz="1400" dirty="0"/>
              <a:t>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1AE02D6-B40B-C573-2F32-D925A6AE1DE5}"/>
              </a:ext>
            </a:extLst>
          </p:cNvPr>
          <p:cNvGrpSpPr/>
          <p:nvPr/>
        </p:nvGrpSpPr>
        <p:grpSpPr>
          <a:xfrm>
            <a:off x="173881" y="1458348"/>
            <a:ext cx="1877568" cy="3383675"/>
            <a:chOff x="5354314" y="-898703"/>
            <a:chExt cx="2954680" cy="565905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9807989-5AC4-15B7-8F08-02E8FC89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314" y="-898703"/>
              <a:ext cx="2954680" cy="40231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D40644F-7C1C-6AFD-B455-D16FF3AB0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4314" y="3082990"/>
              <a:ext cx="2954680" cy="16773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D2D0A6F-9F39-27CF-E551-9DC111AB9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656" y="1347908"/>
            <a:ext cx="3733252" cy="351325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4E54D00-5D87-307C-9816-1CF447274D38}"/>
              </a:ext>
            </a:extLst>
          </p:cNvPr>
          <p:cNvSpPr txBox="1"/>
          <p:nvPr/>
        </p:nvSpPr>
        <p:spPr>
          <a:xfrm>
            <a:off x="6018591" y="1458348"/>
            <a:ext cx="2796418" cy="21929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搭建前端：</a:t>
            </a:r>
            <a:endParaRPr lang="en-US" altLang="zh-CN" b="1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rgbClr val="0F1115"/>
                </a:solidFill>
                <a:latin typeface="+mn-ea"/>
              </a:rPr>
              <a:t>无</a:t>
            </a:r>
            <a:r>
              <a:rPr lang="en-US" altLang="zh-CN" sz="900" b="1" dirty="0">
                <a:solidFill>
                  <a:srgbClr val="0F1115"/>
                </a:solidFill>
                <a:latin typeface="+mn-ea"/>
              </a:rPr>
              <a:t>AG-UI</a:t>
            </a:r>
            <a:r>
              <a:rPr lang="zh-CN" altLang="en-US" sz="900" b="1" dirty="0">
                <a:solidFill>
                  <a:srgbClr val="0F1115"/>
                </a:solidFill>
                <a:latin typeface="+mn-ea"/>
              </a:rPr>
              <a:t>：前端根据当前智能体框架客制开发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rgbClr val="0F1115"/>
                </a:solidFill>
                <a:latin typeface="+mn-ea"/>
              </a:rPr>
              <a:t>有</a:t>
            </a:r>
            <a:r>
              <a:rPr lang="en-US" altLang="zh-CN" sz="900" b="1" dirty="0">
                <a:solidFill>
                  <a:srgbClr val="0F1115"/>
                </a:solidFill>
                <a:latin typeface="+mn-ea"/>
              </a:rPr>
              <a:t>AG-UI</a:t>
            </a:r>
            <a:r>
              <a:rPr lang="zh-CN" altLang="en-US" sz="900" b="1" dirty="0">
                <a:solidFill>
                  <a:srgbClr val="0F1115"/>
                </a:solidFill>
                <a:latin typeface="+mn-ea"/>
              </a:rPr>
              <a:t>：统一框架，大部分组件可复用</a:t>
            </a:r>
            <a:endParaRPr lang="en-US" altLang="zh-CN" sz="900" b="1" dirty="0">
              <a:solidFill>
                <a:srgbClr val="0F1115"/>
              </a:solidFill>
              <a:latin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0F1115"/>
              </a:solidFill>
              <a:latin typeface="+mn-ea"/>
            </a:endParaRPr>
          </a:p>
          <a:p>
            <a:r>
              <a:rPr lang="zh-CN" altLang="en-US" b="1" dirty="0">
                <a:latin typeface="+mn-ea"/>
              </a:rPr>
              <a:t>优化成本：</a:t>
            </a:r>
            <a:endParaRPr lang="en-US" altLang="zh-CN" b="1" dirty="0">
              <a:latin typeface="+mn-ea"/>
            </a:endParaRPr>
          </a:p>
          <a:p>
            <a:pPr algn="l"/>
            <a:endParaRPr lang="en-US" altLang="zh-CN" sz="1050" b="0" i="0" dirty="0">
              <a:solidFill>
                <a:srgbClr val="0F1115"/>
              </a:solidFill>
              <a:effectLst/>
              <a:latin typeface="+mn-ea"/>
            </a:endParaRPr>
          </a:p>
          <a:p>
            <a:pPr algn="l"/>
            <a:r>
              <a:rPr lang="zh-CN" altLang="en-US" sz="900" b="0" i="0" dirty="0">
                <a:solidFill>
                  <a:srgbClr val="0F1115"/>
                </a:solidFill>
                <a:effectLst/>
                <a:latin typeface="+mn-ea"/>
              </a:rPr>
              <a:t>例如将</a:t>
            </a:r>
            <a:r>
              <a:rPr lang="en-US" altLang="zh-CN" sz="900" b="0" i="0" dirty="0">
                <a:solidFill>
                  <a:srgbClr val="0F1115"/>
                </a:solidFill>
                <a:effectLst/>
                <a:latin typeface="+mn-ea"/>
              </a:rPr>
              <a:t>GPT-4</a:t>
            </a:r>
            <a:r>
              <a:rPr lang="zh-CN" altLang="en-US" sz="900" b="0" i="0" dirty="0">
                <a:solidFill>
                  <a:srgbClr val="0F1115"/>
                </a:solidFill>
                <a:effectLst/>
                <a:latin typeface="+mn-ea"/>
              </a:rPr>
              <a:t>换成更经济的</a:t>
            </a:r>
            <a:r>
              <a:rPr lang="en-US" altLang="zh-CN" sz="900" b="0" i="0" dirty="0">
                <a:solidFill>
                  <a:srgbClr val="0F1115"/>
                </a:solidFill>
                <a:effectLst/>
                <a:latin typeface="+mn-ea"/>
              </a:rPr>
              <a:t>Llama-3 + </a:t>
            </a:r>
            <a:r>
              <a:rPr lang="zh-CN" altLang="en-US" sz="900" b="0" i="0" dirty="0">
                <a:solidFill>
                  <a:srgbClr val="0F1115"/>
                </a:solidFill>
                <a:effectLst/>
                <a:latin typeface="+mn-ea"/>
              </a:rPr>
              <a:t>部分场景用</a:t>
            </a:r>
            <a:r>
              <a:rPr lang="en-US" altLang="zh-CN" sz="900" b="0" i="0" dirty="0">
                <a:solidFill>
                  <a:srgbClr val="0F1115"/>
                </a:solidFill>
                <a:effectLst/>
                <a:latin typeface="+mn-ea"/>
              </a:rPr>
              <a:t>Claude-3</a:t>
            </a:r>
          </a:p>
          <a:p>
            <a:pPr algn="l"/>
            <a:endParaRPr lang="en-US" altLang="zh-CN" sz="1050" b="0" i="0" dirty="0">
              <a:solidFill>
                <a:srgbClr val="0F1115"/>
              </a:solidFill>
              <a:effectLst/>
              <a:latin typeface="+mn-ea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rgbClr val="0F1115"/>
                </a:solidFill>
                <a:latin typeface="+mn-ea"/>
              </a:rPr>
              <a:t>无</a:t>
            </a:r>
            <a:r>
              <a:rPr lang="en-US" altLang="zh-CN" sz="900" b="1" dirty="0">
                <a:solidFill>
                  <a:srgbClr val="0F1115"/>
                </a:solidFill>
                <a:latin typeface="+mn-ea"/>
              </a:rPr>
              <a:t>AG-UI</a:t>
            </a:r>
            <a:r>
              <a:rPr lang="zh-CN" altLang="en-US" sz="900" b="1" dirty="0">
                <a:solidFill>
                  <a:srgbClr val="0F1115"/>
                </a:solidFill>
                <a:latin typeface="+mn-ea"/>
              </a:rPr>
              <a:t>：每个模型的输出差异需前端特殊处理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rgbClr val="0F1115"/>
                </a:solidFill>
                <a:latin typeface="+mn-ea"/>
              </a:rPr>
              <a:t>有</a:t>
            </a:r>
            <a:r>
              <a:rPr lang="en-US" altLang="zh-CN" sz="900" b="1" dirty="0">
                <a:solidFill>
                  <a:srgbClr val="0F1115"/>
                </a:solidFill>
                <a:latin typeface="+mn-ea"/>
              </a:rPr>
              <a:t>AG-UI</a:t>
            </a:r>
            <a:r>
              <a:rPr lang="zh-CN" altLang="en-US" sz="900" b="1" dirty="0">
                <a:solidFill>
                  <a:srgbClr val="0F1115"/>
                </a:solidFill>
                <a:latin typeface="+mn-ea"/>
              </a:rPr>
              <a:t>：后端统一标准化输出，前端无感知</a:t>
            </a:r>
          </a:p>
          <a:p>
            <a:pPr algn="l"/>
            <a:endParaRPr lang="zh-CN" altLang="en-US" sz="1050" b="0" i="0" dirty="0">
              <a:solidFill>
                <a:srgbClr val="0F1115"/>
              </a:solidFill>
              <a:effectLst/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1145D9A-EB34-472D-3443-7A6CB6B25598}"/>
              </a:ext>
            </a:extLst>
          </p:cNvPr>
          <p:cNvSpPr txBox="1"/>
          <p:nvPr/>
        </p:nvSpPr>
        <p:spPr>
          <a:xfrm>
            <a:off x="5952279" y="4040475"/>
            <a:ext cx="29947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改变模型不会再影响</a:t>
            </a:r>
            <a:r>
              <a:rPr lang="en-US" altLang="zh-CN" b="1" dirty="0" err="1">
                <a:solidFill>
                  <a:srgbClr val="FF0000"/>
                </a:solidFill>
              </a:rPr>
              <a:t>Sagent</a:t>
            </a:r>
            <a:r>
              <a:rPr lang="zh-CN" altLang="en-US" b="1" dirty="0">
                <a:solidFill>
                  <a:srgbClr val="FF0000"/>
                </a:solidFill>
              </a:rPr>
              <a:t>工作！！</a:t>
            </a:r>
          </a:p>
        </p:txBody>
      </p:sp>
    </p:spTree>
    <p:extLst>
      <p:ext uri="{BB962C8B-B14F-4D97-AF65-F5344CB8AC3E}">
        <p14:creationId xmlns:p14="http://schemas.microsoft.com/office/powerpoint/2010/main" val="428739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AUO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5087"/>
      </a:accent1>
      <a:accent2>
        <a:srgbClr val="64DCF0"/>
      </a:accent2>
      <a:accent3>
        <a:srgbClr val="FFE664"/>
      </a:accent3>
      <a:accent4>
        <a:srgbClr val="B491D7"/>
      </a:accent4>
      <a:accent5>
        <a:srgbClr val="87DC64"/>
      </a:accent5>
      <a:accent6>
        <a:srgbClr val="147891"/>
      </a:accent6>
      <a:hlink>
        <a:srgbClr val="64DCF0"/>
      </a:hlink>
      <a:folHlink>
        <a:srgbClr val="414141"/>
      </a:folHlink>
    </a:clrScheme>
    <a:fontScheme name="Custom 9">
      <a:majorFont>
        <a:latin typeface="Mabry Pro Medium"/>
        <a:ea typeface="Noto Sans SC Medium"/>
        <a:cs typeface="MabryPro-Bold"/>
      </a:majorFont>
      <a:minorFont>
        <a:latin typeface="Mabry Pro"/>
        <a:ea typeface="Noto Sans SC"/>
        <a:cs typeface="MabryPro-Bold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Office 佈景主題">
  <a:themeElements>
    <a:clrScheme name="AUO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5087"/>
      </a:accent1>
      <a:accent2>
        <a:srgbClr val="64DCF0"/>
      </a:accent2>
      <a:accent3>
        <a:srgbClr val="FFE664"/>
      </a:accent3>
      <a:accent4>
        <a:srgbClr val="B491D7"/>
      </a:accent4>
      <a:accent5>
        <a:srgbClr val="87DC64"/>
      </a:accent5>
      <a:accent6>
        <a:srgbClr val="147891"/>
      </a:accent6>
      <a:hlink>
        <a:srgbClr val="64DCF0"/>
      </a:hlink>
      <a:folHlink>
        <a:srgbClr val="414141"/>
      </a:folHlink>
    </a:clrScheme>
    <a:fontScheme name="Custom 9">
      <a:majorFont>
        <a:latin typeface="Mabry Pro Medium"/>
        <a:ea typeface="Noto Sans SC Medium"/>
        <a:cs typeface="MabryPro-Bold"/>
      </a:majorFont>
      <a:minorFont>
        <a:latin typeface="Mabry Pro"/>
        <a:ea typeface="Noto Sans SC"/>
        <a:cs typeface="MabryPro-Bold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1000" dirty="0" smtClean="0">
            <a:solidFill>
              <a:schemeClr val="accent6"/>
            </a:solidFill>
            <a:latin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245993</TotalTime>
  <Words>1049</Words>
  <Application>Microsoft Office PowerPoint</Application>
  <PresentationFormat>全屏显示(16:9)</PresentationFormat>
  <Paragraphs>121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Mabry Pro</vt:lpstr>
      <vt:lpstr>Mabry Pro Medium</vt:lpstr>
      <vt:lpstr>Microsoft JhengHei</vt:lpstr>
      <vt:lpstr>Noto Sans CJK SC Bold</vt:lpstr>
      <vt:lpstr>Noto Sans SC</vt:lpstr>
      <vt:lpstr>quote-cjk-patch</vt:lpstr>
      <vt:lpstr>Arial</vt:lpstr>
      <vt:lpstr>Calibri</vt:lpstr>
      <vt:lpstr>Calibri Light</vt:lpstr>
      <vt:lpstr>Gill Sans MT</vt:lpstr>
      <vt:lpstr>Wingdings</vt:lpstr>
      <vt:lpstr>Office 主题</vt:lpstr>
      <vt:lpstr>Office 佈景主題</vt:lpstr>
      <vt:lpstr>8_Office 佈景主題</vt:lpstr>
      <vt:lpstr>AG-UI：连接智能体与用户的“对话”桥梁</vt:lpstr>
      <vt:lpstr>PowerPoint 演示文稿</vt:lpstr>
      <vt:lpstr>引言</vt:lpstr>
      <vt:lpstr>困局——AI应用前端集成的核心挑战 </vt:lpstr>
      <vt:lpstr>破局：Agent-UI的诞生与定义  </vt:lpstr>
      <vt:lpstr>破局：Agent-UI可以做什么？  </vt:lpstr>
      <vt:lpstr>内核：Agent-UI是怎么实现的？  </vt:lpstr>
      <vt:lpstr>价值：从工具到协作者的转变  </vt:lpstr>
      <vt:lpstr>价值：从开发层面可以带来什么？  </vt:lpstr>
      <vt:lpstr>演示：自定义Sagent输出规范  </vt:lpstr>
      <vt:lpstr>Tap Into The Possibilities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xiying liu</cp:lastModifiedBy>
  <cp:revision>6996</cp:revision>
  <dcterms:created xsi:type="dcterms:W3CDTF">2021-12-10T03:08:47Z</dcterms:created>
  <dcterms:modified xsi:type="dcterms:W3CDTF">2026-01-03T06:28:12Z</dcterms:modified>
</cp:coreProperties>
</file>